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0"/>
  </p:notesMasterIdLst>
  <p:sldIdLst>
    <p:sldId id="256" r:id="rId2"/>
    <p:sldId id="308" r:id="rId3"/>
    <p:sldId id="309" r:id="rId4"/>
    <p:sldId id="310" r:id="rId5"/>
    <p:sldId id="277" r:id="rId6"/>
    <p:sldId id="282" r:id="rId7"/>
    <p:sldId id="281" r:id="rId8"/>
    <p:sldId id="297" r:id="rId9"/>
    <p:sldId id="298" r:id="rId10"/>
    <p:sldId id="284" r:id="rId11"/>
    <p:sldId id="300" r:id="rId12"/>
    <p:sldId id="302" r:id="rId13"/>
    <p:sldId id="304" r:id="rId14"/>
    <p:sldId id="305" r:id="rId15"/>
    <p:sldId id="306" r:id="rId16"/>
    <p:sldId id="311" r:id="rId17"/>
    <p:sldId id="279" r:id="rId18"/>
    <p:sldId id="276" r:id="rId1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18E"/>
    <a:srgbClr val="1A23DC"/>
    <a:srgbClr val="808080"/>
    <a:srgbClr val="EAEAEA"/>
    <a:srgbClr val="DDDDDD"/>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25" autoAdjust="0"/>
    <p:restoredTop sz="94660" autoAdjust="0"/>
  </p:normalViewPr>
  <p:slideViewPr>
    <p:cSldViewPr>
      <p:cViewPr varScale="1">
        <p:scale>
          <a:sx n="61" d="100"/>
          <a:sy n="61" d="100"/>
        </p:scale>
        <p:origin x="498" y="5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png"/></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F8EDF24-FEDA-4594-B5C2-1C92FB886BEA}" type="datetimeFigureOut">
              <a:rPr lang="en-US" smtClean="0"/>
              <a:t>8/26/2016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73ACFE1-09F3-4408-8A69-446330E86518}" type="slidenum">
              <a:rPr lang="en-US" smtClean="0"/>
              <a:t>‹#›</a:t>
            </a:fld>
            <a:endParaRPr lang="en-US"/>
          </a:p>
        </p:txBody>
      </p:sp>
    </p:spTree>
    <p:extLst>
      <p:ext uri="{BB962C8B-B14F-4D97-AF65-F5344CB8AC3E}">
        <p14:creationId xmlns:p14="http://schemas.microsoft.com/office/powerpoint/2010/main" val="2731934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3ACFE1-09F3-4408-8A69-446330E86518}" type="slidenum">
              <a:rPr lang="en-US" smtClean="0"/>
              <a:t>1</a:t>
            </a:fld>
            <a:endParaRPr lang="en-US"/>
          </a:p>
        </p:txBody>
      </p:sp>
    </p:spTree>
    <p:extLst>
      <p:ext uri="{BB962C8B-B14F-4D97-AF65-F5344CB8AC3E}">
        <p14:creationId xmlns:p14="http://schemas.microsoft.com/office/powerpoint/2010/main" val="22552096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2.v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aphicFrame>
        <p:nvGraphicFramePr>
          <p:cNvPr id="3089" name="Object 17"/>
          <p:cNvGraphicFramePr>
            <a:graphicFrameLocks noChangeAspect="1"/>
          </p:cNvGraphicFramePr>
          <p:nvPr/>
        </p:nvGraphicFramePr>
        <p:xfrm>
          <a:off x="3175" y="1374775"/>
          <a:ext cx="9147175" cy="5491163"/>
        </p:xfrm>
        <a:graphic>
          <a:graphicData uri="http://schemas.openxmlformats.org/presentationml/2006/ole">
            <mc:AlternateContent xmlns:mc="http://schemas.openxmlformats.org/markup-compatibility/2006">
              <mc:Choice xmlns:v="urn:schemas-microsoft-com:vml" Requires="v">
                <p:oleObj spid="_x0000_s3128" name="Image" r:id="rId3" imgW="5120000" imgH="3725000" progId="Photoshop.Image.6">
                  <p:embed/>
                </p:oleObj>
              </mc:Choice>
              <mc:Fallback>
                <p:oleObj name="Image" r:id="rId3" imgW="5120000" imgH="3725000" progId="Photoshop.Image.6">
                  <p:embed/>
                  <p:pic>
                    <p:nvPicPr>
                      <p:cNvPr id="0" name="Object 1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75" y="1374775"/>
                        <a:ext cx="9147175" cy="549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090" name="Rectangle 18"/>
          <p:cNvSpPr>
            <a:spLocks noChangeArrowheads="1"/>
          </p:cNvSpPr>
          <p:nvPr/>
        </p:nvSpPr>
        <p:spPr bwMode="white">
          <a:xfrm>
            <a:off x="0" y="0"/>
            <a:ext cx="9144000" cy="2403475"/>
          </a:xfrm>
          <a:prstGeom prst="rect">
            <a:avLst/>
          </a:prstGeom>
          <a:gradFill rotWithShape="1">
            <a:gsLst>
              <a:gs pos="0">
                <a:schemeClr val="hlink">
                  <a:gamma/>
                  <a:shade val="46275"/>
                  <a:invGamma/>
                </a:schemeClr>
              </a:gs>
              <a:gs pos="100000">
                <a:schemeClr val="hlink"/>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91" name="Freeform 19"/>
          <p:cNvSpPr>
            <a:spLocks/>
          </p:cNvSpPr>
          <p:nvPr/>
        </p:nvSpPr>
        <p:spPr bwMode="gray">
          <a:xfrm>
            <a:off x="2408238" y="1485900"/>
            <a:ext cx="6737350" cy="909638"/>
          </a:xfrm>
          <a:custGeom>
            <a:avLst/>
            <a:gdLst>
              <a:gd name="T0" fmla="*/ 0 w 4134"/>
              <a:gd name="T1" fmla="*/ 573 h 573"/>
              <a:gd name="T2" fmla="*/ 4134 w 4134"/>
              <a:gd name="T3" fmla="*/ 573 h 573"/>
              <a:gd name="T4" fmla="*/ 4134 w 4134"/>
              <a:gd name="T5" fmla="*/ 1 h 573"/>
              <a:gd name="T6" fmla="*/ 322 w 4134"/>
              <a:gd name="T7" fmla="*/ 0 h 573"/>
              <a:gd name="T8" fmla="*/ 0 w 4134"/>
              <a:gd name="T9" fmla="*/ 573 h 573"/>
            </a:gdLst>
            <a:ahLst/>
            <a:cxnLst>
              <a:cxn ang="0">
                <a:pos x="T0" y="T1"/>
              </a:cxn>
              <a:cxn ang="0">
                <a:pos x="T2" y="T3"/>
              </a:cxn>
              <a:cxn ang="0">
                <a:pos x="T4" y="T5"/>
              </a:cxn>
              <a:cxn ang="0">
                <a:pos x="T6" y="T7"/>
              </a:cxn>
              <a:cxn ang="0">
                <a:pos x="T8" y="T9"/>
              </a:cxn>
            </a:cxnLst>
            <a:rect l="0" t="0" r="r" b="b"/>
            <a:pathLst>
              <a:path w="4134" h="573">
                <a:moveTo>
                  <a:pt x="0" y="573"/>
                </a:moveTo>
                <a:lnTo>
                  <a:pt x="4134" y="573"/>
                </a:lnTo>
                <a:lnTo>
                  <a:pt x="4134" y="1"/>
                </a:lnTo>
                <a:lnTo>
                  <a:pt x="322" y="0"/>
                </a:lnTo>
                <a:lnTo>
                  <a:pt x="0" y="573"/>
                </a:lnTo>
                <a:close/>
              </a:path>
            </a:pathLst>
          </a:custGeom>
          <a:gradFill rotWithShape="1">
            <a:gsLst>
              <a:gs pos="0">
                <a:schemeClr val="accent1">
                  <a:gamma/>
                  <a:shade val="31765"/>
                  <a:invGamma/>
                </a:schemeClr>
              </a:gs>
              <a:gs pos="100000">
                <a:schemeClr val="accent1"/>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92" name="Freeform 20"/>
          <p:cNvSpPr>
            <a:spLocks/>
          </p:cNvSpPr>
          <p:nvPr/>
        </p:nvSpPr>
        <p:spPr bwMode="gray">
          <a:xfrm>
            <a:off x="-6350" y="2393950"/>
            <a:ext cx="2419350" cy="458788"/>
          </a:xfrm>
          <a:custGeom>
            <a:avLst/>
            <a:gdLst>
              <a:gd name="T0" fmla="*/ 0 w 1634"/>
              <a:gd name="T1" fmla="*/ 0 h 289"/>
              <a:gd name="T2" fmla="*/ 1634 w 1634"/>
              <a:gd name="T3" fmla="*/ 0 h 289"/>
              <a:gd name="T4" fmla="*/ 1456 w 1634"/>
              <a:gd name="T5" fmla="*/ 289 h 289"/>
              <a:gd name="T6" fmla="*/ 0 w 1634"/>
              <a:gd name="T7" fmla="*/ 286 h 289"/>
              <a:gd name="T8" fmla="*/ 0 w 1634"/>
              <a:gd name="T9" fmla="*/ 0 h 289"/>
            </a:gdLst>
            <a:ahLst/>
            <a:cxnLst>
              <a:cxn ang="0">
                <a:pos x="T0" y="T1"/>
              </a:cxn>
              <a:cxn ang="0">
                <a:pos x="T2" y="T3"/>
              </a:cxn>
              <a:cxn ang="0">
                <a:pos x="T4" y="T5"/>
              </a:cxn>
              <a:cxn ang="0">
                <a:pos x="T6" y="T7"/>
              </a:cxn>
              <a:cxn ang="0">
                <a:pos x="T8" y="T9"/>
              </a:cxn>
            </a:cxnLst>
            <a:rect l="0" t="0" r="r" b="b"/>
            <a:pathLst>
              <a:path w="1634" h="289">
                <a:moveTo>
                  <a:pt x="0" y="0"/>
                </a:moveTo>
                <a:lnTo>
                  <a:pt x="1634" y="0"/>
                </a:lnTo>
                <a:lnTo>
                  <a:pt x="1456" y="289"/>
                </a:lnTo>
                <a:lnTo>
                  <a:pt x="0" y="286"/>
                </a:lnTo>
                <a:lnTo>
                  <a:pt x="0" y="0"/>
                </a:lnTo>
                <a:close/>
              </a:path>
            </a:pathLst>
          </a:custGeom>
          <a:solidFill>
            <a:schemeClr val="accent2"/>
          </a:solidFill>
          <a:ln>
            <a:noFill/>
          </a:ln>
          <a:effectLst/>
          <a:extLst>
            <a:ext uri="{91240B29-F687-4F45-9708-019B960494DF}">
              <a14:hiddenLine xmlns:a14="http://schemas.microsoft.com/office/drawing/2010/main" w="9525" cap="flat"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74" name="Rectangle 2"/>
          <p:cNvSpPr>
            <a:spLocks noGrp="1" noChangeArrowheads="1"/>
          </p:cNvSpPr>
          <p:nvPr>
            <p:ph type="ctrTitle"/>
          </p:nvPr>
        </p:nvSpPr>
        <p:spPr>
          <a:xfrm>
            <a:off x="2971800" y="1447800"/>
            <a:ext cx="6019800" cy="1012825"/>
          </a:xfrm>
        </p:spPr>
        <p:txBody>
          <a:bodyPr/>
          <a:lstStyle>
            <a:lvl1pPr>
              <a:defRPr i="1">
                <a:solidFill>
                  <a:schemeClr val="bg1"/>
                </a:solidFill>
                <a:latin typeface="Verdana" pitchFamily="34" charset="0"/>
              </a:defRPr>
            </a:lvl1pPr>
          </a:lstStyle>
          <a:p>
            <a:pPr lvl="0"/>
            <a:r>
              <a:rPr lang="en-US" noProof="0" smtClean="0"/>
              <a:t>Click to edit Master title style</a:t>
            </a:r>
          </a:p>
        </p:txBody>
      </p:sp>
      <p:sp>
        <p:nvSpPr>
          <p:cNvPr id="3075" name="Rectangle 3"/>
          <p:cNvSpPr>
            <a:spLocks noGrp="1" noChangeArrowheads="1"/>
          </p:cNvSpPr>
          <p:nvPr>
            <p:ph type="subTitle" idx="1"/>
          </p:nvPr>
        </p:nvSpPr>
        <p:spPr bwMode="white">
          <a:xfrm>
            <a:off x="1828800" y="6334125"/>
            <a:ext cx="7086600" cy="304800"/>
          </a:xfrm>
        </p:spPr>
        <p:txBody>
          <a:bodyPr/>
          <a:lstStyle>
            <a:lvl1pPr marL="0" indent="0" algn="r">
              <a:buFont typeface="Wingdings" pitchFamily="2" charset="2"/>
              <a:buNone/>
              <a:defRPr sz="1200" b="1">
                <a:solidFill>
                  <a:schemeClr val="tx2"/>
                </a:solidFill>
              </a:defRPr>
            </a:lvl1pPr>
          </a:lstStyle>
          <a:p>
            <a:pPr lvl="0"/>
            <a:r>
              <a:rPr lang="en-US" noProof="0" smtClean="0"/>
              <a:t>Click to edit Master subtitle style</a:t>
            </a:r>
          </a:p>
        </p:txBody>
      </p:sp>
      <p:sp>
        <p:nvSpPr>
          <p:cNvPr id="3076" name="Rectangle 4"/>
          <p:cNvSpPr>
            <a:spLocks noGrp="1" noChangeArrowheads="1"/>
          </p:cNvSpPr>
          <p:nvPr>
            <p:ph type="dt" sz="half" idx="2"/>
          </p:nvPr>
        </p:nvSpPr>
        <p:spPr>
          <a:xfrm>
            <a:off x="457200" y="6669088"/>
            <a:ext cx="2133600" cy="169862"/>
          </a:xfrm>
        </p:spPr>
        <p:txBody>
          <a:bodyPr/>
          <a:lstStyle>
            <a:lvl1pPr>
              <a:defRPr>
                <a:latin typeface="Times New Roman" pitchFamily="18" charset="0"/>
              </a:defRPr>
            </a:lvl1pPr>
          </a:lstStyle>
          <a:p>
            <a:fld id="{28A2484B-B896-496B-BB2B-E8D29312A56B}" type="datetime1">
              <a:rPr lang="vi-VN" smtClean="0"/>
              <a:t>26/08/2016</a:t>
            </a:fld>
            <a:endParaRPr lang="en-US"/>
          </a:p>
        </p:txBody>
      </p:sp>
      <p:sp>
        <p:nvSpPr>
          <p:cNvPr id="3077" name="Rectangle 5"/>
          <p:cNvSpPr>
            <a:spLocks noGrp="1" noChangeArrowheads="1"/>
          </p:cNvSpPr>
          <p:nvPr>
            <p:ph type="ftr" sz="quarter" idx="3"/>
          </p:nvPr>
        </p:nvSpPr>
        <p:spPr>
          <a:xfrm>
            <a:off x="3124200" y="6626225"/>
            <a:ext cx="2895600" cy="196850"/>
          </a:xfrm>
        </p:spPr>
        <p:txBody>
          <a:bodyPr/>
          <a:lstStyle>
            <a:lvl1pPr>
              <a:defRPr>
                <a:solidFill>
                  <a:schemeClr val="bg1"/>
                </a:solidFill>
                <a:latin typeface="Times New Roman" pitchFamily="18" charset="0"/>
              </a:defRPr>
            </a:lvl1pPr>
          </a:lstStyle>
          <a:p>
            <a:r>
              <a:rPr lang="en-US" smtClean="0"/>
              <a:t>Tinh Anh - Thanh Thảo</a:t>
            </a:r>
            <a:endParaRPr lang="en-US"/>
          </a:p>
        </p:txBody>
      </p:sp>
      <p:sp>
        <p:nvSpPr>
          <p:cNvPr id="3078" name="Rectangle 6"/>
          <p:cNvSpPr>
            <a:spLocks noGrp="1" noChangeArrowheads="1"/>
          </p:cNvSpPr>
          <p:nvPr>
            <p:ph type="sldNum" sz="quarter" idx="4"/>
          </p:nvPr>
        </p:nvSpPr>
        <p:spPr>
          <a:xfrm>
            <a:off x="6781800" y="6654800"/>
            <a:ext cx="2133600" cy="152400"/>
          </a:xfrm>
        </p:spPr>
        <p:txBody>
          <a:bodyPr/>
          <a:lstStyle>
            <a:lvl1pPr algn="r">
              <a:defRPr>
                <a:solidFill>
                  <a:schemeClr val="bg1"/>
                </a:solidFill>
                <a:latin typeface="Times New Roman" pitchFamily="18" charset="0"/>
              </a:defRPr>
            </a:lvl1pPr>
          </a:lstStyle>
          <a:p>
            <a:fld id="{8F5DE77A-DF91-457E-A908-ABECB02F6C0C}" type="slidenum">
              <a:rPr lang="en-US"/>
              <a:pPr/>
              <a:t>‹#›</a:t>
            </a:fld>
            <a:endParaRPr lang="en-US"/>
          </a:p>
        </p:txBody>
      </p:sp>
      <p:sp>
        <p:nvSpPr>
          <p:cNvPr id="3086" name="Text Box 14"/>
          <p:cNvSpPr txBox="1">
            <a:spLocks noChangeArrowheads="1"/>
          </p:cNvSpPr>
          <p:nvPr/>
        </p:nvSpPr>
        <p:spPr bwMode="auto">
          <a:xfrm>
            <a:off x="457200" y="1447800"/>
            <a:ext cx="1600200" cy="763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sz="1600" b="1">
                <a:solidFill>
                  <a:schemeClr val="tx2"/>
                </a:solidFill>
                <a:latin typeface="Verdana" pitchFamily="34" charset="0"/>
              </a:rPr>
              <a:t>Company</a:t>
            </a:r>
          </a:p>
          <a:p>
            <a:pPr algn="ctr"/>
            <a:r>
              <a:rPr lang="en-US" sz="2800" b="1">
                <a:solidFill>
                  <a:schemeClr val="tx2"/>
                </a:solidFill>
                <a:latin typeface="Verdana" pitchFamily="34" charset="0"/>
              </a:rPr>
              <a:t>LOGO</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A7EE67B8-A270-4281-B5DE-913D172596AC}" type="datetime1">
              <a:rPr lang="vi-VN" smtClean="0"/>
              <a:t>26/08/2016</a:t>
            </a:fld>
            <a:endParaRPr lang="en-US"/>
          </a:p>
        </p:txBody>
      </p:sp>
      <p:sp>
        <p:nvSpPr>
          <p:cNvPr id="5" name="Footer Placeholder 4"/>
          <p:cNvSpPr>
            <a:spLocks noGrp="1"/>
          </p:cNvSpPr>
          <p:nvPr>
            <p:ph type="ftr" sz="quarter" idx="11"/>
          </p:nvPr>
        </p:nvSpPr>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lvl1pPr>
              <a:defRPr/>
            </a:lvl1pPr>
          </a:lstStyle>
          <a:p>
            <a:fld id="{D9851DAC-D4C5-4475-90D4-3620C74F674A}" type="slidenum">
              <a:rPr lang="en-US"/>
              <a:pPr/>
              <a:t>‹#›</a:t>
            </a:fld>
            <a:endParaRPr lang="en-US"/>
          </a:p>
        </p:txBody>
      </p:sp>
    </p:spTree>
    <p:extLst>
      <p:ext uri="{BB962C8B-B14F-4D97-AF65-F5344CB8AC3E}">
        <p14:creationId xmlns:p14="http://schemas.microsoft.com/office/powerpoint/2010/main" val="1760508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327025"/>
            <a:ext cx="2114550" cy="59213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327025"/>
            <a:ext cx="6191250" cy="59213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9F80BC61-8F2D-4E52-A3B5-0AD273E485AE}" type="datetime1">
              <a:rPr lang="vi-VN" smtClean="0"/>
              <a:t>26/08/2016</a:t>
            </a:fld>
            <a:endParaRPr lang="en-US"/>
          </a:p>
        </p:txBody>
      </p:sp>
      <p:sp>
        <p:nvSpPr>
          <p:cNvPr id="5" name="Footer Placeholder 4"/>
          <p:cNvSpPr>
            <a:spLocks noGrp="1"/>
          </p:cNvSpPr>
          <p:nvPr>
            <p:ph type="ftr" sz="quarter" idx="11"/>
          </p:nvPr>
        </p:nvSpPr>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lvl1pPr>
              <a:defRPr/>
            </a:lvl1pPr>
          </a:lstStyle>
          <a:p>
            <a:fld id="{564FDD34-CE53-4AC7-A372-AB0F98E462CB}" type="slidenum">
              <a:rPr lang="en-US"/>
              <a:pPr/>
              <a:t>‹#›</a:t>
            </a:fld>
            <a:endParaRPr lang="en-US"/>
          </a:p>
        </p:txBody>
      </p:sp>
    </p:spTree>
    <p:extLst>
      <p:ext uri="{BB962C8B-B14F-4D97-AF65-F5344CB8AC3E}">
        <p14:creationId xmlns:p14="http://schemas.microsoft.com/office/powerpoint/2010/main" val="14071911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819400" y="327025"/>
            <a:ext cx="6096000" cy="563563"/>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371600"/>
            <a:ext cx="8229600" cy="4876800"/>
          </a:xfrm>
        </p:spPr>
        <p:txBody>
          <a:bodyPr/>
          <a:lstStyle/>
          <a:p>
            <a:r>
              <a:rPr lang="en-US" smtClean="0"/>
              <a:t>Click icon to add table</a:t>
            </a:r>
            <a:endParaRPr lang="en-US"/>
          </a:p>
        </p:txBody>
      </p:sp>
      <p:sp>
        <p:nvSpPr>
          <p:cNvPr id="4" name="Date Placeholder 3"/>
          <p:cNvSpPr>
            <a:spLocks noGrp="1"/>
          </p:cNvSpPr>
          <p:nvPr>
            <p:ph type="dt" sz="half" idx="10"/>
          </p:nvPr>
        </p:nvSpPr>
        <p:spPr>
          <a:xfrm>
            <a:off x="457200" y="6400800"/>
            <a:ext cx="2514600" cy="320675"/>
          </a:xfrm>
        </p:spPr>
        <p:txBody>
          <a:bodyPr/>
          <a:lstStyle>
            <a:lvl1pPr>
              <a:defRPr/>
            </a:lvl1pPr>
          </a:lstStyle>
          <a:p>
            <a:fld id="{43E74C73-8718-45A2-80D0-678C30D42F9D}" type="datetime1">
              <a:rPr lang="vi-VN" smtClean="0"/>
              <a:t>26/08/2016</a:t>
            </a:fld>
            <a:endParaRPr lang="en-US"/>
          </a:p>
        </p:txBody>
      </p:sp>
      <p:sp>
        <p:nvSpPr>
          <p:cNvPr id="5" name="Footer Placeholder 4"/>
          <p:cNvSpPr>
            <a:spLocks noGrp="1"/>
          </p:cNvSpPr>
          <p:nvPr>
            <p:ph type="ftr" sz="quarter" idx="11"/>
          </p:nvPr>
        </p:nvSpPr>
        <p:spPr>
          <a:xfrm>
            <a:off x="5943600" y="6400800"/>
            <a:ext cx="2743200" cy="320675"/>
          </a:xfrm>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a:xfrm>
            <a:off x="3352800" y="6400800"/>
            <a:ext cx="2133600" cy="320675"/>
          </a:xfrm>
        </p:spPr>
        <p:txBody>
          <a:bodyPr/>
          <a:lstStyle>
            <a:lvl1pPr>
              <a:defRPr/>
            </a:lvl1pPr>
          </a:lstStyle>
          <a:p>
            <a:fld id="{3DC37319-DD49-43DC-B5FB-4C5B4593AF49}" type="slidenum">
              <a:rPr lang="en-US"/>
              <a:pPr/>
              <a:t>‹#›</a:t>
            </a:fld>
            <a:endParaRPr lang="en-US"/>
          </a:p>
        </p:txBody>
      </p:sp>
    </p:spTree>
    <p:extLst>
      <p:ext uri="{BB962C8B-B14F-4D97-AF65-F5344CB8AC3E}">
        <p14:creationId xmlns:p14="http://schemas.microsoft.com/office/powerpoint/2010/main" val="3400304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7D974548-5B05-4CE1-927F-05FE04EE566C}" type="datetime1">
              <a:rPr lang="vi-VN" smtClean="0"/>
              <a:t>26/08/2016</a:t>
            </a:fld>
            <a:endParaRPr lang="en-US"/>
          </a:p>
        </p:txBody>
      </p:sp>
      <p:sp>
        <p:nvSpPr>
          <p:cNvPr id="5" name="Footer Placeholder 4"/>
          <p:cNvSpPr>
            <a:spLocks noGrp="1"/>
          </p:cNvSpPr>
          <p:nvPr>
            <p:ph type="ftr" sz="quarter" idx="11"/>
          </p:nvPr>
        </p:nvSpPr>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lvl1pPr>
              <a:defRPr/>
            </a:lvl1pPr>
          </a:lstStyle>
          <a:p>
            <a:fld id="{D1587A0B-BE51-4850-832F-8C28D5770FED}" type="slidenum">
              <a:rPr lang="en-US"/>
              <a:pPr/>
              <a:t>‹#›</a:t>
            </a:fld>
            <a:endParaRPr lang="en-US"/>
          </a:p>
        </p:txBody>
      </p:sp>
    </p:spTree>
    <p:extLst>
      <p:ext uri="{BB962C8B-B14F-4D97-AF65-F5344CB8AC3E}">
        <p14:creationId xmlns:p14="http://schemas.microsoft.com/office/powerpoint/2010/main" val="1583674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E57E7AD3-B313-4C9C-8064-394091B90E9F}" type="datetime1">
              <a:rPr lang="vi-VN" smtClean="0"/>
              <a:t>26/08/2016</a:t>
            </a:fld>
            <a:endParaRPr lang="en-US"/>
          </a:p>
        </p:txBody>
      </p:sp>
      <p:sp>
        <p:nvSpPr>
          <p:cNvPr id="5" name="Footer Placeholder 4"/>
          <p:cNvSpPr>
            <a:spLocks noGrp="1"/>
          </p:cNvSpPr>
          <p:nvPr>
            <p:ph type="ftr" sz="quarter" idx="11"/>
          </p:nvPr>
        </p:nvSpPr>
        <p:spPr/>
        <p:txBody>
          <a:bodyPr/>
          <a:lstStyle>
            <a:lvl1pPr>
              <a:defRPr/>
            </a:lvl1p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lvl1pPr>
              <a:defRPr/>
            </a:lvl1pPr>
          </a:lstStyle>
          <a:p>
            <a:fld id="{9AA34CB1-56DE-4157-ADBE-2591942B3860}" type="slidenum">
              <a:rPr lang="en-US"/>
              <a:pPr/>
              <a:t>‹#›</a:t>
            </a:fld>
            <a:endParaRPr lang="en-US"/>
          </a:p>
        </p:txBody>
      </p:sp>
    </p:spTree>
    <p:extLst>
      <p:ext uri="{BB962C8B-B14F-4D97-AF65-F5344CB8AC3E}">
        <p14:creationId xmlns:p14="http://schemas.microsoft.com/office/powerpoint/2010/main" val="3006802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3716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3716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fld id="{638ADA3D-A096-4975-952C-8568B99F8AFA}" type="datetime1">
              <a:rPr lang="vi-VN" smtClean="0"/>
              <a:t>26/08/2016</a:t>
            </a:fld>
            <a:endParaRPr lang="en-US"/>
          </a:p>
        </p:txBody>
      </p:sp>
      <p:sp>
        <p:nvSpPr>
          <p:cNvPr id="6" name="Footer Placeholder 5"/>
          <p:cNvSpPr>
            <a:spLocks noGrp="1"/>
          </p:cNvSpPr>
          <p:nvPr>
            <p:ph type="ftr" sz="quarter" idx="11"/>
          </p:nvPr>
        </p:nvSpPr>
        <p:spPr/>
        <p:txBody>
          <a:bodyPr/>
          <a:lstStyle>
            <a:lvl1pPr>
              <a:defRPr/>
            </a:lvl1pPr>
          </a:lstStyle>
          <a:p>
            <a:r>
              <a:rPr lang="en-US" smtClean="0"/>
              <a:t>Tinh Anh - Thanh Thảo</a:t>
            </a:r>
            <a:endParaRPr lang="en-US"/>
          </a:p>
        </p:txBody>
      </p:sp>
      <p:sp>
        <p:nvSpPr>
          <p:cNvPr id="7" name="Slide Number Placeholder 6"/>
          <p:cNvSpPr>
            <a:spLocks noGrp="1"/>
          </p:cNvSpPr>
          <p:nvPr>
            <p:ph type="sldNum" sz="quarter" idx="12"/>
          </p:nvPr>
        </p:nvSpPr>
        <p:spPr/>
        <p:txBody>
          <a:bodyPr/>
          <a:lstStyle>
            <a:lvl1pPr>
              <a:defRPr/>
            </a:lvl1pPr>
          </a:lstStyle>
          <a:p>
            <a:fld id="{89BA79C4-FEEF-42EE-9FFB-5FF96CD19B44}" type="slidenum">
              <a:rPr lang="en-US"/>
              <a:pPr/>
              <a:t>‹#›</a:t>
            </a:fld>
            <a:endParaRPr lang="en-US"/>
          </a:p>
        </p:txBody>
      </p:sp>
    </p:spTree>
    <p:extLst>
      <p:ext uri="{BB962C8B-B14F-4D97-AF65-F5344CB8AC3E}">
        <p14:creationId xmlns:p14="http://schemas.microsoft.com/office/powerpoint/2010/main" val="361468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fld id="{FDB9CDD0-3C7D-4A80-971F-44EC897EDD46}" type="datetime1">
              <a:rPr lang="vi-VN" smtClean="0"/>
              <a:t>26/08/2016</a:t>
            </a:fld>
            <a:endParaRPr lang="en-US"/>
          </a:p>
        </p:txBody>
      </p:sp>
      <p:sp>
        <p:nvSpPr>
          <p:cNvPr id="8" name="Footer Placeholder 7"/>
          <p:cNvSpPr>
            <a:spLocks noGrp="1"/>
          </p:cNvSpPr>
          <p:nvPr>
            <p:ph type="ftr" sz="quarter" idx="11"/>
          </p:nvPr>
        </p:nvSpPr>
        <p:spPr/>
        <p:txBody>
          <a:bodyPr/>
          <a:lstStyle>
            <a:lvl1pPr>
              <a:defRPr/>
            </a:lvl1pPr>
          </a:lstStyle>
          <a:p>
            <a:r>
              <a:rPr lang="en-US" smtClean="0"/>
              <a:t>Tinh Anh - Thanh Thảo</a:t>
            </a:r>
            <a:endParaRPr lang="en-US"/>
          </a:p>
        </p:txBody>
      </p:sp>
      <p:sp>
        <p:nvSpPr>
          <p:cNvPr id="9" name="Slide Number Placeholder 8"/>
          <p:cNvSpPr>
            <a:spLocks noGrp="1"/>
          </p:cNvSpPr>
          <p:nvPr>
            <p:ph type="sldNum" sz="quarter" idx="12"/>
          </p:nvPr>
        </p:nvSpPr>
        <p:spPr/>
        <p:txBody>
          <a:bodyPr/>
          <a:lstStyle>
            <a:lvl1pPr>
              <a:defRPr/>
            </a:lvl1pPr>
          </a:lstStyle>
          <a:p>
            <a:fld id="{B00C1EFC-BE39-46A9-BA7E-E737ABA49B35}" type="slidenum">
              <a:rPr lang="en-US"/>
              <a:pPr/>
              <a:t>‹#›</a:t>
            </a:fld>
            <a:endParaRPr lang="en-US"/>
          </a:p>
        </p:txBody>
      </p:sp>
    </p:spTree>
    <p:extLst>
      <p:ext uri="{BB962C8B-B14F-4D97-AF65-F5344CB8AC3E}">
        <p14:creationId xmlns:p14="http://schemas.microsoft.com/office/powerpoint/2010/main" val="284481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fld id="{3AE05DFA-383D-4809-9772-7B087321DA1A}" type="datetime1">
              <a:rPr lang="vi-VN" smtClean="0"/>
              <a:t>26/08/2016</a:t>
            </a:fld>
            <a:endParaRPr lang="en-US"/>
          </a:p>
        </p:txBody>
      </p:sp>
      <p:sp>
        <p:nvSpPr>
          <p:cNvPr id="4" name="Footer Placeholder 3"/>
          <p:cNvSpPr>
            <a:spLocks noGrp="1"/>
          </p:cNvSpPr>
          <p:nvPr>
            <p:ph type="ftr" sz="quarter" idx="11"/>
          </p:nvPr>
        </p:nvSpPr>
        <p:spPr/>
        <p:txBody>
          <a:bodyPr/>
          <a:lstStyle>
            <a:lvl1pPr>
              <a:defRPr/>
            </a:lvl1pPr>
          </a:lstStyle>
          <a:p>
            <a:r>
              <a:rPr lang="en-US" smtClean="0"/>
              <a:t>Tinh Anh - Thanh Thảo</a:t>
            </a:r>
            <a:endParaRPr lang="en-US"/>
          </a:p>
        </p:txBody>
      </p:sp>
      <p:sp>
        <p:nvSpPr>
          <p:cNvPr id="5" name="Slide Number Placeholder 4"/>
          <p:cNvSpPr>
            <a:spLocks noGrp="1"/>
          </p:cNvSpPr>
          <p:nvPr>
            <p:ph type="sldNum" sz="quarter" idx="12"/>
          </p:nvPr>
        </p:nvSpPr>
        <p:spPr/>
        <p:txBody>
          <a:bodyPr/>
          <a:lstStyle>
            <a:lvl1pPr>
              <a:defRPr/>
            </a:lvl1pPr>
          </a:lstStyle>
          <a:p>
            <a:fld id="{88824F6C-1B38-4E9B-BCC7-79CCA4C86357}" type="slidenum">
              <a:rPr lang="en-US"/>
              <a:pPr/>
              <a:t>‹#›</a:t>
            </a:fld>
            <a:endParaRPr lang="en-US"/>
          </a:p>
        </p:txBody>
      </p:sp>
    </p:spTree>
    <p:extLst>
      <p:ext uri="{BB962C8B-B14F-4D97-AF65-F5344CB8AC3E}">
        <p14:creationId xmlns:p14="http://schemas.microsoft.com/office/powerpoint/2010/main" val="312139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85B51920-14AC-429D-B305-57F874E27B1A}" type="datetime1">
              <a:rPr lang="vi-VN" smtClean="0"/>
              <a:t>26/08/2016</a:t>
            </a:fld>
            <a:endParaRPr lang="en-US"/>
          </a:p>
        </p:txBody>
      </p:sp>
      <p:sp>
        <p:nvSpPr>
          <p:cNvPr id="3" name="Footer Placeholder 2"/>
          <p:cNvSpPr>
            <a:spLocks noGrp="1"/>
          </p:cNvSpPr>
          <p:nvPr>
            <p:ph type="ftr" sz="quarter" idx="11"/>
          </p:nvPr>
        </p:nvSpPr>
        <p:spPr/>
        <p:txBody>
          <a:bodyPr/>
          <a:lstStyle>
            <a:lvl1pPr>
              <a:defRPr/>
            </a:lvl1pPr>
          </a:lstStyle>
          <a:p>
            <a:r>
              <a:rPr lang="en-US" smtClean="0"/>
              <a:t>Tinh Anh - Thanh Thảo</a:t>
            </a:r>
            <a:endParaRPr lang="en-US"/>
          </a:p>
        </p:txBody>
      </p:sp>
      <p:sp>
        <p:nvSpPr>
          <p:cNvPr id="4" name="Slide Number Placeholder 3"/>
          <p:cNvSpPr>
            <a:spLocks noGrp="1"/>
          </p:cNvSpPr>
          <p:nvPr>
            <p:ph type="sldNum" sz="quarter" idx="12"/>
          </p:nvPr>
        </p:nvSpPr>
        <p:spPr/>
        <p:txBody>
          <a:bodyPr/>
          <a:lstStyle>
            <a:lvl1pPr>
              <a:defRPr/>
            </a:lvl1pPr>
          </a:lstStyle>
          <a:p>
            <a:fld id="{8ADACE68-854A-4F97-B1A6-16EDAF6618D2}" type="slidenum">
              <a:rPr lang="en-US"/>
              <a:pPr/>
              <a:t>‹#›</a:t>
            </a:fld>
            <a:endParaRPr lang="en-US"/>
          </a:p>
        </p:txBody>
      </p:sp>
    </p:spTree>
    <p:extLst>
      <p:ext uri="{BB962C8B-B14F-4D97-AF65-F5344CB8AC3E}">
        <p14:creationId xmlns:p14="http://schemas.microsoft.com/office/powerpoint/2010/main" val="15933177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fld id="{BE2B2EE1-9C7C-41DA-83C8-73A37DD84F3C}" type="datetime1">
              <a:rPr lang="vi-VN" smtClean="0"/>
              <a:t>26/08/2016</a:t>
            </a:fld>
            <a:endParaRPr lang="en-US"/>
          </a:p>
        </p:txBody>
      </p:sp>
      <p:sp>
        <p:nvSpPr>
          <p:cNvPr id="6" name="Footer Placeholder 5"/>
          <p:cNvSpPr>
            <a:spLocks noGrp="1"/>
          </p:cNvSpPr>
          <p:nvPr>
            <p:ph type="ftr" sz="quarter" idx="11"/>
          </p:nvPr>
        </p:nvSpPr>
        <p:spPr/>
        <p:txBody>
          <a:bodyPr/>
          <a:lstStyle>
            <a:lvl1pPr>
              <a:defRPr/>
            </a:lvl1pPr>
          </a:lstStyle>
          <a:p>
            <a:r>
              <a:rPr lang="en-US" smtClean="0"/>
              <a:t>Tinh Anh - Thanh Thảo</a:t>
            </a:r>
            <a:endParaRPr lang="en-US"/>
          </a:p>
        </p:txBody>
      </p:sp>
      <p:sp>
        <p:nvSpPr>
          <p:cNvPr id="7" name="Slide Number Placeholder 6"/>
          <p:cNvSpPr>
            <a:spLocks noGrp="1"/>
          </p:cNvSpPr>
          <p:nvPr>
            <p:ph type="sldNum" sz="quarter" idx="12"/>
          </p:nvPr>
        </p:nvSpPr>
        <p:spPr/>
        <p:txBody>
          <a:bodyPr/>
          <a:lstStyle>
            <a:lvl1pPr>
              <a:defRPr/>
            </a:lvl1pPr>
          </a:lstStyle>
          <a:p>
            <a:fld id="{E8EEA354-A18E-4206-AE00-ED6AA02B029E}" type="slidenum">
              <a:rPr lang="en-US"/>
              <a:pPr/>
              <a:t>‹#›</a:t>
            </a:fld>
            <a:endParaRPr lang="en-US"/>
          </a:p>
        </p:txBody>
      </p:sp>
    </p:spTree>
    <p:extLst>
      <p:ext uri="{BB962C8B-B14F-4D97-AF65-F5344CB8AC3E}">
        <p14:creationId xmlns:p14="http://schemas.microsoft.com/office/powerpoint/2010/main" val="140009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fld id="{70668B81-7E0A-465A-8265-067FE5278FBD}" type="datetime1">
              <a:rPr lang="vi-VN" smtClean="0"/>
              <a:t>26/08/2016</a:t>
            </a:fld>
            <a:endParaRPr lang="en-US"/>
          </a:p>
        </p:txBody>
      </p:sp>
      <p:sp>
        <p:nvSpPr>
          <p:cNvPr id="6" name="Footer Placeholder 5"/>
          <p:cNvSpPr>
            <a:spLocks noGrp="1"/>
          </p:cNvSpPr>
          <p:nvPr>
            <p:ph type="ftr" sz="quarter" idx="11"/>
          </p:nvPr>
        </p:nvSpPr>
        <p:spPr/>
        <p:txBody>
          <a:bodyPr/>
          <a:lstStyle>
            <a:lvl1pPr>
              <a:defRPr/>
            </a:lvl1pPr>
          </a:lstStyle>
          <a:p>
            <a:r>
              <a:rPr lang="en-US" smtClean="0"/>
              <a:t>Tinh Anh - Thanh Thảo</a:t>
            </a:r>
            <a:endParaRPr lang="en-US"/>
          </a:p>
        </p:txBody>
      </p:sp>
      <p:sp>
        <p:nvSpPr>
          <p:cNvPr id="7" name="Slide Number Placeholder 6"/>
          <p:cNvSpPr>
            <a:spLocks noGrp="1"/>
          </p:cNvSpPr>
          <p:nvPr>
            <p:ph type="sldNum" sz="quarter" idx="12"/>
          </p:nvPr>
        </p:nvSpPr>
        <p:spPr/>
        <p:txBody>
          <a:bodyPr/>
          <a:lstStyle>
            <a:lvl1pPr>
              <a:defRPr/>
            </a:lvl1pPr>
          </a:lstStyle>
          <a:p>
            <a:fld id="{765DF63C-6B24-420D-8681-136D7D8406DB}" type="slidenum">
              <a:rPr lang="en-US"/>
              <a:pPr/>
              <a:t>‹#›</a:t>
            </a:fld>
            <a:endParaRPr lang="en-US"/>
          </a:p>
        </p:txBody>
      </p:sp>
    </p:spTree>
    <p:extLst>
      <p:ext uri="{BB962C8B-B14F-4D97-AF65-F5344CB8AC3E}">
        <p14:creationId xmlns:p14="http://schemas.microsoft.com/office/powerpoint/2010/main" val="1523448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oleObject" Target="../embeddings/oleObject2.bin"/><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42" name="Object 18"/>
          <p:cNvGraphicFramePr>
            <a:graphicFrameLocks noChangeAspect="1"/>
          </p:cNvGraphicFramePr>
          <p:nvPr/>
        </p:nvGraphicFramePr>
        <p:xfrm>
          <a:off x="3132138" y="2852738"/>
          <a:ext cx="6011862" cy="4005262"/>
        </p:xfrm>
        <a:graphic>
          <a:graphicData uri="http://schemas.openxmlformats.org/presentationml/2006/ole">
            <mc:AlternateContent xmlns:mc="http://schemas.openxmlformats.org/markup-compatibility/2006">
              <mc:Choice xmlns:v="urn:schemas-microsoft-com:vml" Requires="v">
                <p:oleObj spid="_x0000_s1113" name="Image" r:id="rId15" imgW="7606349" imgH="5066667" progId="Photoshop.Image.6">
                  <p:embed/>
                </p:oleObj>
              </mc:Choice>
              <mc:Fallback>
                <p:oleObj name="Image" r:id="rId15" imgW="7606349" imgH="5066667" progId="Photoshop.Image.6">
                  <p:embed/>
                  <p:pic>
                    <p:nvPicPr>
                      <p:cNvPr id="0" name="Object 18"/>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3132138" y="2852738"/>
                        <a:ext cx="6011862" cy="4005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39" name="Object 15"/>
          <p:cNvGraphicFramePr>
            <a:graphicFrameLocks noChangeAspect="1"/>
          </p:cNvGraphicFramePr>
          <p:nvPr/>
        </p:nvGraphicFramePr>
        <p:xfrm>
          <a:off x="0" y="0"/>
          <a:ext cx="9144000" cy="981075"/>
        </p:xfrm>
        <a:graphic>
          <a:graphicData uri="http://schemas.openxmlformats.org/presentationml/2006/ole">
            <mc:AlternateContent xmlns:mc="http://schemas.openxmlformats.org/markup-compatibility/2006">
              <mc:Choice xmlns:v="urn:schemas-microsoft-com:vml" Requires="v">
                <p:oleObj spid="_x0000_s1114" name="Image" r:id="rId17" imgW="6750000" imgH="1165000" progId="Photoshop.Image.6">
                  <p:embed/>
                </p:oleObj>
              </mc:Choice>
              <mc:Fallback>
                <p:oleObj name="Image" r:id="rId17" imgW="6750000" imgH="1165000" progId="Photoshop.Image.6">
                  <p:embed/>
                  <p:pic>
                    <p:nvPicPr>
                      <p:cNvPr id="0" name="Object 15"/>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0"/>
                        <a:ext cx="9144000" cy="981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40" name="Freeform 16"/>
          <p:cNvSpPr>
            <a:spLocks/>
          </p:cNvSpPr>
          <p:nvPr/>
        </p:nvSpPr>
        <p:spPr bwMode="gray">
          <a:xfrm>
            <a:off x="2124075" y="260350"/>
            <a:ext cx="7027863" cy="720725"/>
          </a:xfrm>
          <a:custGeom>
            <a:avLst/>
            <a:gdLst>
              <a:gd name="T0" fmla="*/ 0 w 4134"/>
              <a:gd name="T1" fmla="*/ 657 h 657"/>
              <a:gd name="T2" fmla="*/ 4134 w 4134"/>
              <a:gd name="T3" fmla="*/ 657 h 657"/>
              <a:gd name="T4" fmla="*/ 4134 w 4134"/>
              <a:gd name="T5" fmla="*/ 0 h 657"/>
              <a:gd name="T6" fmla="*/ 401 w 4134"/>
              <a:gd name="T7" fmla="*/ 1 h 657"/>
              <a:gd name="T8" fmla="*/ 0 w 4134"/>
              <a:gd name="T9" fmla="*/ 657 h 657"/>
            </a:gdLst>
            <a:ahLst/>
            <a:cxnLst>
              <a:cxn ang="0">
                <a:pos x="T0" y="T1"/>
              </a:cxn>
              <a:cxn ang="0">
                <a:pos x="T2" y="T3"/>
              </a:cxn>
              <a:cxn ang="0">
                <a:pos x="T4" y="T5"/>
              </a:cxn>
              <a:cxn ang="0">
                <a:pos x="T6" y="T7"/>
              </a:cxn>
              <a:cxn ang="0">
                <a:pos x="T8" y="T9"/>
              </a:cxn>
            </a:cxnLst>
            <a:rect l="0" t="0" r="r" b="b"/>
            <a:pathLst>
              <a:path w="4134" h="657">
                <a:moveTo>
                  <a:pt x="0" y="657"/>
                </a:moveTo>
                <a:lnTo>
                  <a:pt x="4134" y="657"/>
                </a:lnTo>
                <a:lnTo>
                  <a:pt x="4134" y="0"/>
                </a:lnTo>
                <a:lnTo>
                  <a:pt x="401" y="1"/>
                </a:lnTo>
                <a:lnTo>
                  <a:pt x="0" y="657"/>
                </a:lnTo>
                <a:close/>
              </a:path>
            </a:pathLst>
          </a:custGeom>
          <a:gradFill rotWithShape="1">
            <a:gsLst>
              <a:gs pos="0">
                <a:schemeClr val="accent1">
                  <a:gamma/>
                  <a:shade val="46275"/>
                  <a:invGamma/>
                </a:schemeClr>
              </a:gs>
              <a:gs pos="100000">
                <a:schemeClr val="accent1"/>
              </a:gs>
            </a:gsLst>
            <a:lin ang="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41" name="Freeform 17"/>
          <p:cNvSpPr>
            <a:spLocks/>
          </p:cNvSpPr>
          <p:nvPr/>
        </p:nvSpPr>
        <p:spPr bwMode="ltGray">
          <a:xfrm>
            <a:off x="0" y="981075"/>
            <a:ext cx="2124075" cy="288925"/>
          </a:xfrm>
          <a:custGeom>
            <a:avLst/>
            <a:gdLst>
              <a:gd name="T0" fmla="*/ 0 w 1338"/>
              <a:gd name="T1" fmla="*/ 0 h 182"/>
              <a:gd name="T2" fmla="*/ 1338 w 1338"/>
              <a:gd name="T3" fmla="*/ 0 h 182"/>
              <a:gd name="T4" fmla="*/ 1138 w 1338"/>
              <a:gd name="T5" fmla="*/ 182 h 182"/>
              <a:gd name="T6" fmla="*/ 0 w 1338"/>
              <a:gd name="T7" fmla="*/ 181 h 182"/>
              <a:gd name="T8" fmla="*/ 0 w 1338"/>
              <a:gd name="T9" fmla="*/ 0 h 182"/>
            </a:gdLst>
            <a:ahLst/>
            <a:cxnLst>
              <a:cxn ang="0">
                <a:pos x="T0" y="T1"/>
              </a:cxn>
              <a:cxn ang="0">
                <a:pos x="T2" y="T3"/>
              </a:cxn>
              <a:cxn ang="0">
                <a:pos x="T4" y="T5"/>
              </a:cxn>
              <a:cxn ang="0">
                <a:pos x="T6" y="T7"/>
              </a:cxn>
              <a:cxn ang="0">
                <a:pos x="T8" y="T9"/>
              </a:cxn>
            </a:cxnLst>
            <a:rect l="0" t="0" r="r" b="b"/>
            <a:pathLst>
              <a:path w="1338" h="182">
                <a:moveTo>
                  <a:pt x="0" y="0"/>
                </a:moveTo>
                <a:lnTo>
                  <a:pt x="1338" y="0"/>
                </a:lnTo>
                <a:lnTo>
                  <a:pt x="1138" y="182"/>
                </a:lnTo>
                <a:lnTo>
                  <a:pt x="0" y="181"/>
                </a:lnTo>
                <a:lnTo>
                  <a:pt x="0" y="0"/>
                </a:lnTo>
                <a:close/>
              </a:path>
            </a:pathLst>
          </a:custGeom>
          <a:solidFill>
            <a:schemeClr val="accent2"/>
          </a:solidFill>
          <a:ln>
            <a:noFill/>
          </a:ln>
          <a:effectLst/>
          <a:extLst>
            <a:ext uri="{91240B29-F687-4F45-9708-019B960494DF}">
              <a14:hiddenLine xmlns:a14="http://schemas.microsoft.com/office/drawing/2010/main" w="9525" cap="flat"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7" name="Rectangle 3"/>
          <p:cNvSpPr>
            <a:spLocks noGrp="1" noChangeArrowheads="1"/>
          </p:cNvSpPr>
          <p:nvPr>
            <p:ph type="body" idx="1"/>
          </p:nvPr>
        </p:nvSpPr>
        <p:spPr bwMode="auto">
          <a:xfrm>
            <a:off x="457200" y="1371600"/>
            <a:ext cx="8229600"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400800"/>
            <a:ext cx="25146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fld id="{A48CEC5E-C2CF-4A2A-8976-094034C00F0E}" type="datetime1">
              <a:rPr lang="vi-VN" smtClean="0"/>
              <a:t>26/08/2016</a:t>
            </a:fld>
            <a:endParaRPr lang="en-US"/>
          </a:p>
        </p:txBody>
      </p:sp>
      <p:sp>
        <p:nvSpPr>
          <p:cNvPr id="1029" name="Rectangle 5"/>
          <p:cNvSpPr>
            <a:spLocks noGrp="1" noChangeArrowheads="1"/>
          </p:cNvSpPr>
          <p:nvPr>
            <p:ph type="ftr" sz="quarter" idx="3"/>
          </p:nvPr>
        </p:nvSpPr>
        <p:spPr bwMode="auto">
          <a:xfrm>
            <a:off x="5943600" y="6400800"/>
            <a:ext cx="27432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r>
              <a:rPr lang="en-US" smtClean="0"/>
              <a:t>Tinh Anh - Thanh Thảo</a:t>
            </a:r>
            <a:endParaRPr lang="en-US"/>
          </a:p>
        </p:txBody>
      </p:sp>
      <p:sp>
        <p:nvSpPr>
          <p:cNvPr id="1030" name="Rectangle 6"/>
          <p:cNvSpPr>
            <a:spLocks noGrp="1" noChangeArrowheads="1"/>
          </p:cNvSpPr>
          <p:nvPr>
            <p:ph type="sldNum" sz="quarter" idx="4"/>
          </p:nvPr>
        </p:nvSpPr>
        <p:spPr bwMode="auto">
          <a:xfrm>
            <a:off x="3352800" y="6400800"/>
            <a:ext cx="21336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fld id="{196A9972-8E5D-44CB-9B3A-537BE9596896}" type="slidenum">
              <a:rPr lang="en-US"/>
              <a:pPr/>
              <a:t>‹#›</a:t>
            </a:fld>
            <a:endParaRPr lang="en-US"/>
          </a:p>
        </p:txBody>
      </p:sp>
      <p:sp>
        <p:nvSpPr>
          <p:cNvPr id="1026" name="Rectangle 2"/>
          <p:cNvSpPr>
            <a:spLocks noGrp="1" noChangeArrowheads="1"/>
          </p:cNvSpPr>
          <p:nvPr>
            <p:ph type="title"/>
          </p:nvPr>
        </p:nvSpPr>
        <p:spPr bwMode="white">
          <a:xfrm>
            <a:off x="2819400" y="327025"/>
            <a:ext cx="6096000" cy="563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37" name="Text Box 13"/>
          <p:cNvSpPr txBox="1">
            <a:spLocks noChangeArrowheads="1"/>
          </p:cNvSpPr>
          <p:nvPr/>
        </p:nvSpPr>
        <p:spPr bwMode="white">
          <a:xfrm>
            <a:off x="-180975" y="962025"/>
            <a:ext cx="2133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sz="1400" b="1">
                <a:solidFill>
                  <a:schemeClr val="bg1"/>
                </a:solidFill>
                <a:latin typeface="Verdana" pitchFamily="34" charset="0"/>
              </a:rPr>
              <a:t>Company name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l" rtl="0" eaLnBrk="1" fontAlgn="base" hangingPunct="1">
        <a:spcBef>
          <a:spcPct val="0"/>
        </a:spcBef>
        <a:spcAft>
          <a:spcPct val="0"/>
        </a:spcAft>
        <a:defRPr sz="360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Arial" charset="0"/>
        </a:defRPr>
      </a:lvl2pPr>
      <a:lvl3pPr algn="l" rtl="0" eaLnBrk="1" fontAlgn="base" hangingPunct="1">
        <a:spcBef>
          <a:spcPct val="0"/>
        </a:spcBef>
        <a:spcAft>
          <a:spcPct val="0"/>
        </a:spcAft>
        <a:defRPr sz="3600">
          <a:solidFill>
            <a:schemeClr val="tx2"/>
          </a:solidFill>
          <a:latin typeface="Arial" charset="0"/>
        </a:defRPr>
      </a:lvl3pPr>
      <a:lvl4pPr algn="l" rtl="0" eaLnBrk="1" fontAlgn="base" hangingPunct="1">
        <a:spcBef>
          <a:spcPct val="0"/>
        </a:spcBef>
        <a:spcAft>
          <a:spcPct val="0"/>
        </a:spcAft>
        <a:defRPr sz="3600">
          <a:solidFill>
            <a:schemeClr val="tx2"/>
          </a:solidFill>
          <a:latin typeface="Arial" charset="0"/>
        </a:defRPr>
      </a:lvl4pPr>
      <a:lvl5pPr algn="l" rtl="0" eaLnBrk="1" fontAlgn="base" hangingPunct="1">
        <a:spcBef>
          <a:spcPct val="0"/>
        </a:spcBef>
        <a:spcAft>
          <a:spcPct val="0"/>
        </a:spcAft>
        <a:defRPr sz="3600">
          <a:solidFill>
            <a:schemeClr val="tx2"/>
          </a:solidFill>
          <a:latin typeface="Arial" charset="0"/>
        </a:defRPr>
      </a:lvl5pPr>
      <a:lvl6pPr marL="457200" algn="l" rtl="0" eaLnBrk="1" fontAlgn="base" hangingPunct="1">
        <a:spcBef>
          <a:spcPct val="0"/>
        </a:spcBef>
        <a:spcAft>
          <a:spcPct val="0"/>
        </a:spcAft>
        <a:defRPr sz="3600">
          <a:solidFill>
            <a:schemeClr val="tx2"/>
          </a:solidFill>
          <a:latin typeface="Arial" charset="0"/>
        </a:defRPr>
      </a:lvl6pPr>
      <a:lvl7pPr marL="914400" algn="l" rtl="0" eaLnBrk="1" fontAlgn="base" hangingPunct="1">
        <a:spcBef>
          <a:spcPct val="0"/>
        </a:spcBef>
        <a:spcAft>
          <a:spcPct val="0"/>
        </a:spcAft>
        <a:defRPr sz="3600">
          <a:solidFill>
            <a:schemeClr val="tx2"/>
          </a:solidFill>
          <a:latin typeface="Arial" charset="0"/>
        </a:defRPr>
      </a:lvl7pPr>
      <a:lvl8pPr marL="1371600" algn="l" rtl="0" eaLnBrk="1" fontAlgn="base" hangingPunct="1">
        <a:spcBef>
          <a:spcPct val="0"/>
        </a:spcBef>
        <a:spcAft>
          <a:spcPct val="0"/>
        </a:spcAft>
        <a:defRPr sz="3600">
          <a:solidFill>
            <a:schemeClr val="tx2"/>
          </a:solidFill>
          <a:latin typeface="Arial" charset="0"/>
        </a:defRPr>
      </a:lvl8pPr>
      <a:lvl9pPr marL="1828800" algn="l" rtl="0" eaLnBrk="1" fontAlgn="base" hangingPunct="1">
        <a:spcBef>
          <a:spcPct val="0"/>
        </a:spcBef>
        <a:spcAft>
          <a:spcPct val="0"/>
        </a:spcAft>
        <a:defRPr sz="3600">
          <a:solidFill>
            <a:schemeClr val="tx2"/>
          </a:solidFill>
          <a:latin typeface="Arial" charset="0"/>
        </a:defRPr>
      </a:lvl9pPr>
    </p:titleStyle>
    <p:bodyStyle>
      <a:lvl1pPr marL="342900" indent="-342900" algn="l" rtl="0" eaLnBrk="1" fontAlgn="base" hangingPunct="1">
        <a:spcBef>
          <a:spcPct val="20000"/>
        </a:spcBef>
        <a:spcAft>
          <a:spcPct val="0"/>
        </a:spcAft>
        <a:buClr>
          <a:schemeClr val="hlink"/>
        </a:buClr>
        <a:buFont typeface="Wingdings" pitchFamily="2" charset="2"/>
        <a:buChar char="v"/>
        <a:defRPr sz="2800">
          <a:solidFill>
            <a:schemeClr val="accent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1" fontAlgn="base" hangingPunct="1">
        <a:spcBef>
          <a:spcPct val="20000"/>
        </a:spcBef>
        <a:spcAft>
          <a:spcPct val="0"/>
        </a:spcAft>
        <a:buClr>
          <a:schemeClr val="tx1"/>
        </a:buClr>
        <a:buChar char="•"/>
        <a:defRPr sz="2400">
          <a:solidFill>
            <a:schemeClr val="tx1"/>
          </a:solidFill>
          <a:latin typeface="+mj-lt"/>
        </a:defRPr>
      </a:lvl3pPr>
      <a:lvl4pPr marL="1600200" indent="-228600" algn="l" rtl="0" eaLnBrk="1" fontAlgn="base" hangingPunct="1">
        <a:spcBef>
          <a:spcPct val="20000"/>
        </a:spcBef>
        <a:spcAft>
          <a:spcPct val="0"/>
        </a:spcAft>
        <a:buChar char="–"/>
        <a:defRPr sz="2000">
          <a:solidFill>
            <a:schemeClr val="tx1"/>
          </a:solidFill>
          <a:latin typeface="+mj-lt"/>
        </a:defRPr>
      </a:lvl4pPr>
      <a:lvl5pPr marL="2057400" indent="-228600" algn="l" rtl="0" eaLnBrk="1" fontAlgn="base" hangingPunct="1">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javarevisited.blogspot.com/2013/05/difference-between-abstract-class-vs-interface-java-when-prefer-over-design-oops.html#ixzz4IEwhEgpK"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p:txBody>
          <a:bodyPr/>
          <a:lstStyle/>
          <a:p>
            <a:r>
              <a:rPr lang="en-US" dirty="0" smtClean="0"/>
              <a:t>Interface, Abstract, </a:t>
            </a:r>
            <a:r>
              <a:rPr lang="en-US" smtClean="0"/>
              <a:t>Inner Class</a:t>
            </a:r>
            <a:endParaRPr lang="en-US" dirty="0"/>
          </a:p>
        </p:txBody>
      </p:sp>
      <p:sp>
        <p:nvSpPr>
          <p:cNvPr id="2051" name="Rectangle 3"/>
          <p:cNvSpPr>
            <a:spLocks noGrp="1" noChangeArrowheads="1"/>
          </p:cNvSpPr>
          <p:nvPr>
            <p:ph type="subTitle" idx="1"/>
          </p:nvPr>
        </p:nvSpPr>
        <p:spPr/>
        <p:txBody>
          <a:bodyPr/>
          <a:lstStyle/>
          <a:p>
            <a:r>
              <a:rPr lang="en-US"/>
              <a:t>www.themegallery.com</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3. Interface</a:t>
            </a:r>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10</a:t>
            </a:fld>
            <a:endParaRPr 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600200"/>
            <a:ext cx="6805612" cy="4321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12061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4. Inner class</a:t>
            </a:r>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11</a:t>
            </a:fld>
            <a:endParaRPr lang="en-US"/>
          </a:p>
        </p:txBody>
      </p:sp>
      <p:pic>
        <p:nvPicPr>
          <p:cNvPr id="4098" name="Picture 2" descr="Image result for regular inner class in jav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259" y="1626393"/>
            <a:ext cx="7759482" cy="4367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9603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smtClean="0"/>
              <a:t>Advantage</a:t>
            </a:r>
            <a:endParaRPr lang="en-US" dirty="0"/>
          </a:p>
        </p:txBody>
      </p:sp>
      <p:sp>
        <p:nvSpPr>
          <p:cNvPr id="3" name="Content Placeholder 2"/>
          <p:cNvSpPr>
            <a:spLocks noGrp="1"/>
          </p:cNvSpPr>
          <p:nvPr>
            <p:ph idx="1"/>
          </p:nvPr>
        </p:nvSpPr>
        <p:spPr/>
        <p:txBody>
          <a:bodyPr/>
          <a:lstStyle/>
          <a:p>
            <a:pPr marL="0" indent="0">
              <a:buNone/>
            </a:pPr>
            <a:r>
              <a:rPr lang="en-US" b="1" dirty="0" smtClean="0"/>
              <a:t>Code </a:t>
            </a:r>
            <a:r>
              <a:rPr lang="en-US" b="1" dirty="0"/>
              <a:t>Optimization</a:t>
            </a:r>
            <a:r>
              <a:rPr lang="en-US" dirty="0"/>
              <a:t>: It requires less code to write.</a:t>
            </a:r>
          </a:p>
          <a:p>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12</a:t>
            </a:fld>
            <a:endParaRPr lang="en-US"/>
          </a:p>
        </p:txBody>
      </p:sp>
    </p:spTree>
    <p:extLst>
      <p:ext uri="{BB962C8B-B14F-4D97-AF65-F5344CB8AC3E}">
        <p14:creationId xmlns:p14="http://schemas.microsoft.com/office/powerpoint/2010/main" val="318943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74638"/>
            <a:ext cx="7866888" cy="1143000"/>
          </a:xfrm>
        </p:spPr>
        <p:style>
          <a:lnRef idx="2">
            <a:schemeClr val="dk1"/>
          </a:lnRef>
          <a:fillRef idx="1">
            <a:schemeClr val="lt1"/>
          </a:fillRef>
          <a:effectRef idx="0">
            <a:schemeClr val="dk1"/>
          </a:effectRef>
          <a:fontRef idx="minor">
            <a:schemeClr val="dk1"/>
          </a:fontRef>
        </p:style>
        <p:txBody>
          <a:bodyPr>
            <a:normAutofit/>
          </a:bodyPr>
          <a:lstStyle/>
          <a:p>
            <a:r>
              <a:rPr lang="en-US" sz="3600" dirty="0" smtClean="0">
                <a:effectLst/>
                <a:latin typeface="Cambria" pitchFamily="18" charset="0"/>
              </a:rPr>
              <a:t>The </a:t>
            </a:r>
            <a:r>
              <a:rPr lang="en-US" sz="3600" b="1" dirty="0" smtClean="0">
                <a:solidFill>
                  <a:srgbClr val="034CA1"/>
                </a:solidFill>
                <a:effectLst/>
                <a:latin typeface="Cambria" pitchFamily="18" charset="0"/>
              </a:rPr>
              <a:t>.class</a:t>
            </a:r>
            <a:r>
              <a:rPr lang="en-US" sz="3600" dirty="0" smtClean="0">
                <a:effectLst/>
                <a:latin typeface="Cambria" pitchFamily="18" charset="0"/>
              </a:rPr>
              <a:t> File for an Inner Class</a:t>
            </a:r>
            <a:endParaRPr lang="en-IN" sz="3600" dirty="0">
              <a:effectLst/>
              <a:latin typeface="Cambria" pitchFamily="18" charset="0"/>
            </a:endParaRPr>
          </a:p>
        </p:txBody>
      </p:sp>
      <p:sp>
        <p:nvSpPr>
          <p:cNvPr id="3" name="Content Placeholder 2"/>
          <p:cNvSpPr>
            <a:spLocks noGrp="1"/>
          </p:cNvSpPr>
          <p:nvPr>
            <p:ph idx="1"/>
          </p:nvPr>
        </p:nvSpPr>
        <p:spPr>
          <a:xfrm>
            <a:off x="1066800" y="1447800"/>
            <a:ext cx="7866888" cy="4800600"/>
          </a:xfrm>
        </p:spPr>
        <p:txBody>
          <a:bodyPr/>
          <a:lstStyle/>
          <a:p>
            <a:pPr>
              <a:lnSpc>
                <a:spcPct val="150000"/>
              </a:lnSpc>
              <a:buFont typeface="Wingdings" pitchFamily="2" charset="2"/>
              <a:buChar char="ü"/>
            </a:pPr>
            <a:r>
              <a:rPr lang="en-US" sz="2200" dirty="0" smtClean="0">
                <a:latin typeface="Calibri" pitchFamily="34" charset="0"/>
              </a:rPr>
              <a:t>Compiling any class in Java produces a </a:t>
            </a:r>
            <a:r>
              <a:rPr lang="en-US" sz="2200" b="1" dirty="0" smtClean="0">
                <a:solidFill>
                  <a:srgbClr val="034CA1"/>
                </a:solidFill>
                <a:latin typeface="Calibri" pitchFamily="34" charset="0"/>
              </a:rPr>
              <a:t>.class</a:t>
            </a:r>
            <a:r>
              <a:rPr lang="en-US" sz="2200" dirty="0" smtClean="0">
                <a:latin typeface="Calibri" pitchFamily="34" charset="0"/>
              </a:rPr>
              <a:t> file named </a:t>
            </a:r>
            <a:r>
              <a:rPr lang="en-US" sz="2200" b="1" dirty="0" err="1" smtClean="0">
                <a:solidFill>
                  <a:srgbClr val="034CA1"/>
                </a:solidFill>
                <a:latin typeface="Calibri" pitchFamily="34" charset="0"/>
              </a:rPr>
              <a:t>ClassName.class</a:t>
            </a:r>
            <a:endParaRPr lang="en-US" sz="2200" b="1" dirty="0" smtClean="0">
              <a:solidFill>
                <a:srgbClr val="034CA1"/>
              </a:solidFill>
              <a:latin typeface="Calibri" pitchFamily="34" charset="0"/>
            </a:endParaRPr>
          </a:p>
          <a:p>
            <a:pPr>
              <a:lnSpc>
                <a:spcPct val="150000"/>
              </a:lnSpc>
              <a:buFont typeface="Wingdings" pitchFamily="2" charset="2"/>
              <a:buChar char="ü"/>
            </a:pPr>
            <a:r>
              <a:rPr lang="en-US" sz="2200" dirty="0" smtClean="0">
                <a:latin typeface="Calibri" pitchFamily="34" charset="0"/>
              </a:rPr>
              <a:t>Compiling a class with one (or more) inner classes causes both (or more) classes to be compiled, and produces two (or more) .class files</a:t>
            </a:r>
          </a:p>
          <a:p>
            <a:pPr lvl="1">
              <a:lnSpc>
                <a:spcPct val="150000"/>
              </a:lnSpc>
              <a:buFont typeface="Wingdings" pitchFamily="2" charset="2"/>
              <a:buChar char="§"/>
            </a:pPr>
            <a:r>
              <a:rPr lang="en-US" sz="2200" dirty="0" smtClean="0">
                <a:latin typeface="Calibri" pitchFamily="34" charset="0"/>
              </a:rPr>
              <a:t>Such as </a:t>
            </a:r>
            <a:r>
              <a:rPr lang="en-US" sz="2200" b="1" dirty="0" err="1" smtClean="0">
                <a:solidFill>
                  <a:srgbClr val="034CA1"/>
                </a:solidFill>
                <a:latin typeface="Calibri" pitchFamily="34" charset="0"/>
              </a:rPr>
              <a:t>ClassName.class</a:t>
            </a:r>
            <a:r>
              <a:rPr lang="en-US" sz="2200" b="1" dirty="0" smtClean="0">
                <a:solidFill>
                  <a:srgbClr val="034CA1"/>
                </a:solidFill>
                <a:latin typeface="Calibri" pitchFamily="34" charset="0"/>
              </a:rPr>
              <a:t> </a:t>
            </a:r>
            <a:r>
              <a:rPr lang="en-US" sz="2200" b="1" dirty="0" smtClean="0">
                <a:latin typeface="Calibri" pitchFamily="34" charset="0"/>
              </a:rPr>
              <a:t>and</a:t>
            </a:r>
            <a:r>
              <a:rPr lang="en-US" sz="2200" b="1" dirty="0" smtClean="0">
                <a:solidFill>
                  <a:srgbClr val="034CA1"/>
                </a:solidFill>
                <a:latin typeface="Calibri" pitchFamily="34" charset="0"/>
              </a:rPr>
              <a:t> </a:t>
            </a:r>
            <a:r>
              <a:rPr lang="en-US" sz="2200" b="1" dirty="0" err="1" smtClean="0">
                <a:solidFill>
                  <a:srgbClr val="034CA1"/>
                </a:solidFill>
                <a:latin typeface="Calibri" pitchFamily="34" charset="0"/>
              </a:rPr>
              <a:t>ClassName$InnerClassName.class</a:t>
            </a:r>
            <a:endParaRPr lang="en-US" sz="2200" b="1" dirty="0" smtClean="0">
              <a:solidFill>
                <a:srgbClr val="034CA1"/>
              </a:solidFill>
              <a:latin typeface="Calibri" pitchFamily="34" charset="0"/>
            </a:endParaRPr>
          </a:p>
          <a:p>
            <a:endParaRPr lang="en-IN" dirty="0"/>
          </a:p>
        </p:txBody>
      </p:sp>
      <p:sp>
        <p:nvSpPr>
          <p:cNvPr id="4" name="Date Placeholder 3"/>
          <p:cNvSpPr>
            <a:spLocks noGrp="1"/>
          </p:cNvSpPr>
          <p:nvPr>
            <p:ph type="dt" sz="half" idx="10"/>
          </p:nvPr>
        </p:nvSpPr>
        <p:spPr/>
        <p:txBody>
          <a:bodyPr/>
          <a:lstStyle/>
          <a:p>
            <a:fld id="{44479632-6CB8-48AA-9D45-A5768159B71E}" type="datetime1">
              <a:rPr lang="en-US" smtClean="0"/>
              <a:pPr/>
              <a:t>8/26/2016</a:t>
            </a:fld>
            <a:endParaRPr lang="en-US"/>
          </a:p>
        </p:txBody>
      </p:sp>
      <p:sp>
        <p:nvSpPr>
          <p:cNvPr id="5" name="Slide Number Placeholder 4"/>
          <p:cNvSpPr>
            <a:spLocks noGrp="1"/>
          </p:cNvSpPr>
          <p:nvPr>
            <p:ph type="sldNum" sz="quarter" idx="12"/>
          </p:nvPr>
        </p:nvSpPr>
        <p:spPr/>
        <p:txBody>
          <a:bodyPr/>
          <a:lstStyle/>
          <a:p>
            <a:fld id="{FF30910F-74B2-4702-8B66-CE03FB73498B}" type="slidenum">
              <a:rPr lang="en-US" smtClean="0"/>
              <a:pPr/>
              <a:t>13</a:t>
            </a:fld>
            <a:endParaRPr lang="en-US"/>
          </a:p>
        </p:txBody>
      </p:sp>
    </p:spTree>
    <p:extLst>
      <p:ext uri="{BB962C8B-B14F-4D97-AF65-F5344CB8AC3E}">
        <p14:creationId xmlns:p14="http://schemas.microsoft.com/office/powerpoint/2010/main" val="17229886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762000" y="152400"/>
            <a:ext cx="7772400" cy="1143000"/>
          </a:xfrm>
        </p:spPr>
        <p:txBody>
          <a:bodyPr/>
          <a:lstStyle/>
          <a:p>
            <a:pPr eaLnBrk="1" hangingPunct="1">
              <a:defRPr/>
            </a:pPr>
            <a:r>
              <a:rPr lang="en-US" b="1" smtClean="0"/>
              <a:t>Definitions</a:t>
            </a:r>
          </a:p>
        </p:txBody>
      </p:sp>
      <p:sp>
        <p:nvSpPr>
          <p:cNvPr id="4099" name="Rectangle 3"/>
          <p:cNvSpPr>
            <a:spLocks noGrp="1" noChangeArrowheads="1"/>
          </p:cNvSpPr>
          <p:nvPr>
            <p:ph type="body" idx="1"/>
          </p:nvPr>
        </p:nvSpPr>
        <p:spPr>
          <a:xfrm>
            <a:off x="838200" y="1717675"/>
            <a:ext cx="7772400" cy="4530725"/>
          </a:xfrm>
        </p:spPr>
        <p:txBody>
          <a:bodyPr/>
          <a:lstStyle/>
          <a:p>
            <a:pPr eaLnBrk="1" hangingPunct="1">
              <a:lnSpc>
                <a:spcPct val="80000"/>
              </a:lnSpc>
              <a:defRPr/>
            </a:pPr>
            <a:r>
              <a:rPr lang="en-US" sz="2000" smtClean="0"/>
              <a:t>Inner Class </a:t>
            </a:r>
          </a:p>
          <a:p>
            <a:pPr lvl="1" eaLnBrk="1" hangingPunct="1">
              <a:lnSpc>
                <a:spcPct val="80000"/>
              </a:lnSpc>
              <a:defRPr/>
            </a:pPr>
            <a:r>
              <a:rPr lang="en-US" sz="2000" smtClean="0"/>
              <a:t>Class defined within another class.</a:t>
            </a:r>
          </a:p>
          <a:p>
            <a:pPr lvl="1" eaLnBrk="1" hangingPunct="1">
              <a:lnSpc>
                <a:spcPct val="80000"/>
              </a:lnSpc>
              <a:defRPr/>
            </a:pPr>
            <a:r>
              <a:rPr lang="en-US" sz="2000" smtClean="0"/>
              <a:t>Instances have access to instance members of containing class.</a:t>
            </a:r>
          </a:p>
          <a:p>
            <a:pPr eaLnBrk="1" hangingPunct="1">
              <a:lnSpc>
                <a:spcPct val="80000"/>
              </a:lnSpc>
              <a:defRPr/>
            </a:pPr>
            <a:r>
              <a:rPr lang="en-US" sz="2000" smtClean="0"/>
              <a:t>Method-Local Inner Class</a:t>
            </a:r>
          </a:p>
          <a:p>
            <a:pPr lvl="1" eaLnBrk="1" hangingPunct="1">
              <a:lnSpc>
                <a:spcPct val="80000"/>
              </a:lnSpc>
              <a:defRPr/>
            </a:pPr>
            <a:r>
              <a:rPr lang="en-US" sz="2000" smtClean="0"/>
              <a:t>Class defined within a method.</a:t>
            </a:r>
          </a:p>
          <a:p>
            <a:pPr lvl="1" eaLnBrk="1" hangingPunct="1">
              <a:lnSpc>
                <a:spcPct val="80000"/>
              </a:lnSpc>
              <a:defRPr/>
            </a:pPr>
            <a:r>
              <a:rPr lang="en-US" sz="2000" smtClean="0"/>
              <a:t>Only available within the method.</a:t>
            </a:r>
          </a:p>
          <a:p>
            <a:pPr eaLnBrk="1" hangingPunct="1">
              <a:lnSpc>
                <a:spcPct val="80000"/>
              </a:lnSpc>
              <a:defRPr/>
            </a:pPr>
            <a:r>
              <a:rPr lang="en-US" sz="2000" smtClean="0"/>
              <a:t>Anonymous Classes</a:t>
            </a:r>
          </a:p>
          <a:p>
            <a:pPr lvl="1" eaLnBrk="1" hangingPunct="1">
              <a:lnSpc>
                <a:spcPct val="80000"/>
              </a:lnSpc>
              <a:defRPr/>
            </a:pPr>
            <a:r>
              <a:rPr lang="en-US" sz="2000" smtClean="0"/>
              <a:t>Classes with no class name!</a:t>
            </a:r>
          </a:p>
          <a:p>
            <a:pPr lvl="1" eaLnBrk="1" hangingPunct="1">
              <a:lnSpc>
                <a:spcPct val="80000"/>
              </a:lnSpc>
              <a:defRPr/>
            </a:pPr>
            <a:r>
              <a:rPr lang="en-US" sz="2000" smtClean="0"/>
              <a:t>Defined during reference declaration.</a:t>
            </a:r>
          </a:p>
          <a:p>
            <a:pPr eaLnBrk="1" hangingPunct="1">
              <a:lnSpc>
                <a:spcPct val="80000"/>
              </a:lnSpc>
              <a:defRPr/>
            </a:pPr>
            <a:r>
              <a:rPr lang="en-US" sz="2000" smtClean="0"/>
              <a:t>Nested Class</a:t>
            </a:r>
          </a:p>
          <a:p>
            <a:pPr lvl="1" eaLnBrk="1" hangingPunct="1">
              <a:lnSpc>
                <a:spcPct val="80000"/>
              </a:lnSpc>
              <a:defRPr/>
            </a:pPr>
            <a:r>
              <a:rPr lang="en-US" sz="2000" smtClean="0"/>
              <a:t>Class defined within another class.</a:t>
            </a:r>
          </a:p>
          <a:p>
            <a:pPr lvl="1" eaLnBrk="1" hangingPunct="1">
              <a:lnSpc>
                <a:spcPct val="80000"/>
              </a:lnSpc>
              <a:defRPr/>
            </a:pPr>
            <a:r>
              <a:rPr lang="en-US" sz="2000" smtClean="0"/>
              <a:t>Does not have access to instance members of containing class.</a:t>
            </a:r>
          </a:p>
        </p:txBody>
      </p:sp>
    </p:spTree>
    <p:extLst>
      <p:ext uri="{BB962C8B-B14F-4D97-AF65-F5344CB8AC3E}">
        <p14:creationId xmlns:p14="http://schemas.microsoft.com/office/powerpoint/2010/main" val="2183572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sz="2000" b="1" dirty="0"/>
              <a:t>Referring to a Method of the </a:t>
            </a:r>
            <a:r>
              <a:rPr lang="en-US" sz="2000" b="1" dirty="0" smtClean="0"/>
              <a:t>Outer Class</a:t>
            </a:r>
            <a:endParaRPr lang="en-US" b="1" dirty="0"/>
          </a:p>
        </p:txBody>
      </p:sp>
      <p:sp>
        <p:nvSpPr>
          <p:cNvPr id="3" name="Content Placeholder 2"/>
          <p:cNvSpPr>
            <a:spLocks noGrp="1"/>
          </p:cNvSpPr>
          <p:nvPr>
            <p:ph idx="1"/>
          </p:nvPr>
        </p:nvSpPr>
        <p:spPr>
          <a:xfrm>
            <a:off x="222142" y="1371600"/>
            <a:ext cx="8686800" cy="4876800"/>
          </a:xfrm>
        </p:spPr>
        <p:txBody>
          <a:bodyPr/>
          <a:lstStyle/>
          <a:p>
            <a:r>
              <a:rPr lang="en-US" sz="2000" b="1"/>
              <a:t>If a method is invoked in an inner class</a:t>
            </a:r>
          </a:p>
          <a:p>
            <a:pPr marL="0" indent="0">
              <a:buNone/>
            </a:pPr>
            <a:r>
              <a:rPr lang="en-US" sz="2000"/>
              <a:t>– If the inner class has no such method, then it is assumed to </a:t>
            </a:r>
            <a:r>
              <a:rPr lang="en-US" sz="2000" smtClean="0"/>
              <a:t>be an </a:t>
            </a:r>
            <a:r>
              <a:rPr lang="en-US" sz="2000"/>
              <a:t>invocation of the method of that name in the outer class</a:t>
            </a:r>
          </a:p>
          <a:p>
            <a:pPr marL="0" indent="0">
              <a:buNone/>
            </a:pPr>
            <a:r>
              <a:rPr lang="en-US" sz="2000" smtClean="0"/>
              <a:t>– </a:t>
            </a:r>
            <a:r>
              <a:rPr lang="en-US" sz="2000"/>
              <a:t>If both the inner and outer class have a method with the </a:t>
            </a:r>
            <a:r>
              <a:rPr lang="en-US" sz="2000" smtClean="0"/>
              <a:t>same name</a:t>
            </a:r>
            <a:r>
              <a:rPr lang="en-US" sz="2000"/>
              <a:t>, then it is assumed to be an invocation of the method </a:t>
            </a:r>
            <a:r>
              <a:rPr lang="en-US" sz="2000" smtClean="0"/>
              <a:t>in the </a:t>
            </a:r>
            <a:r>
              <a:rPr lang="en-US" sz="2000"/>
              <a:t>inner class</a:t>
            </a:r>
          </a:p>
          <a:p>
            <a:pPr marL="0" indent="0">
              <a:buNone/>
            </a:pPr>
            <a:r>
              <a:rPr lang="en-US" sz="2000"/>
              <a:t>– If both the inner and outer class have a method with the </a:t>
            </a:r>
            <a:r>
              <a:rPr lang="en-US" sz="2000" smtClean="0"/>
              <a:t>same name</a:t>
            </a:r>
            <a:r>
              <a:rPr lang="en-US" sz="2000"/>
              <a:t>, and the intent is to </a:t>
            </a:r>
            <a:r>
              <a:rPr lang="en-US" sz="2000" smtClean="0"/>
              <a:t>invoke </a:t>
            </a:r>
            <a:r>
              <a:rPr lang="en-US" sz="2000"/>
              <a:t>the method in the outer class</a:t>
            </a:r>
            <a:r>
              <a:rPr lang="en-US" sz="2000" smtClean="0"/>
              <a:t>, then </a:t>
            </a:r>
            <a:r>
              <a:rPr lang="en-US" sz="2000"/>
              <a:t>the following invocation must be used</a:t>
            </a:r>
            <a:r>
              <a:rPr lang="en-US" sz="2000" smtClean="0"/>
              <a:t>:</a:t>
            </a:r>
          </a:p>
          <a:p>
            <a:pPr marL="0" indent="0" algn="ctr">
              <a:buNone/>
            </a:pPr>
            <a:r>
              <a:rPr lang="en-US" sz="2000" b="1" i="1">
                <a:solidFill>
                  <a:srgbClr val="FF0000"/>
                </a:solidFill>
              </a:rPr>
              <a:t>OuterClassName</a:t>
            </a:r>
            <a:r>
              <a:rPr lang="en-US" sz="2000" b="1">
                <a:solidFill>
                  <a:srgbClr val="FF0000"/>
                </a:solidFill>
              </a:rPr>
              <a:t>.this.</a:t>
            </a:r>
            <a:r>
              <a:rPr lang="en-US" sz="2000" b="1" i="1">
                <a:solidFill>
                  <a:srgbClr val="FF0000"/>
                </a:solidFill>
              </a:rPr>
              <a:t>methodName</a:t>
            </a:r>
            <a:r>
              <a:rPr lang="en-US" sz="2000" b="1">
                <a:solidFill>
                  <a:srgbClr val="FF0000"/>
                </a:solidFill>
              </a:rPr>
              <a:t>()</a:t>
            </a:r>
            <a:r>
              <a:rPr lang="en-US" sz="2000" b="1"/>
              <a:t/>
            </a:r>
            <a:br>
              <a:rPr lang="en-US" sz="2000" b="1"/>
            </a:br>
            <a:endParaRPr lang="en-US" sz="2000"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15</a:t>
            </a:fld>
            <a:endParaRPr lang="en-US"/>
          </a:p>
        </p:txBody>
      </p:sp>
    </p:spTree>
    <p:extLst>
      <p:ext uri="{BB962C8B-B14F-4D97-AF65-F5344CB8AC3E}">
        <p14:creationId xmlns:p14="http://schemas.microsoft.com/office/powerpoint/2010/main" val="1797200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4. Inner class</a:t>
            </a:r>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16</a:t>
            </a:fld>
            <a:endParaRPr lang="en-US"/>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524000"/>
            <a:ext cx="8253663"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671411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 document</a:t>
            </a:r>
            <a:endParaRPr lang="en-US" dirty="0"/>
          </a:p>
        </p:txBody>
      </p:sp>
      <p:sp>
        <p:nvSpPr>
          <p:cNvPr id="3" name="Content Placeholder 2"/>
          <p:cNvSpPr>
            <a:spLocks noGrp="1"/>
          </p:cNvSpPr>
          <p:nvPr>
            <p:ph idx="1"/>
          </p:nvPr>
        </p:nvSpPr>
        <p:spPr/>
        <p:txBody>
          <a:bodyPr/>
          <a:lstStyle/>
          <a:p>
            <a:r>
              <a:rPr lang="en-US" sz="2000" dirty="0">
                <a:solidFill>
                  <a:schemeClr val="tx1"/>
                </a:solidFill>
              </a:rPr>
              <a:t> </a:t>
            </a:r>
            <a:r>
              <a:rPr lang="en-US" sz="2000" u="sng" dirty="0">
                <a:solidFill>
                  <a:schemeClr val="tx1"/>
                </a:solidFill>
                <a:hlinkClick r:id="rId2"/>
              </a:rPr>
              <a:t>http://javarevisited.blogspot.com/2013/05/difference-between-abstract-class-vs-interface-java-when-prefer-over-design-oops.html#ixzz4IEwhEgpK</a:t>
            </a:r>
            <a:endParaRPr lang="en-US" sz="2000" dirty="0">
              <a:solidFill>
                <a:schemeClr val="tx1"/>
              </a:solidFill>
            </a:endParaRPr>
          </a:p>
        </p:txBody>
      </p:sp>
      <p:sp>
        <p:nvSpPr>
          <p:cNvPr id="4" name="Date Placeholder 3"/>
          <p:cNvSpPr>
            <a:spLocks noGrp="1"/>
          </p:cNvSpPr>
          <p:nvPr>
            <p:ph type="dt" sz="half" idx="10"/>
          </p:nvPr>
        </p:nvSpPr>
        <p:spPr/>
        <p:txBody>
          <a:bodyPr/>
          <a:lstStyle/>
          <a:p>
            <a:fld id="{80EC4310-FE94-4B34-9282-4B25A1EA67F8}"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17</a:t>
            </a:fld>
            <a:endParaRPr lang="en-US"/>
          </a:p>
        </p:txBody>
      </p:sp>
    </p:spTree>
    <p:extLst>
      <p:ext uri="{BB962C8B-B14F-4D97-AF65-F5344CB8AC3E}">
        <p14:creationId xmlns:p14="http://schemas.microsoft.com/office/powerpoint/2010/main" val="2872130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ext Box 2"/>
          <p:cNvSpPr txBox="1">
            <a:spLocks noChangeArrowheads="1"/>
          </p:cNvSpPr>
          <p:nvPr/>
        </p:nvSpPr>
        <p:spPr bwMode="auto">
          <a:xfrm>
            <a:off x="3200400" y="6461125"/>
            <a:ext cx="47244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r>
              <a:rPr lang="en-US" sz="1000" b="1">
                <a:solidFill>
                  <a:schemeClr val="tx2"/>
                </a:solidFill>
                <a:latin typeface="Verdana" pitchFamily="34" charset="0"/>
              </a:rPr>
              <a:t>www.themegallery.com</a:t>
            </a:r>
          </a:p>
        </p:txBody>
      </p:sp>
      <p:sp>
        <p:nvSpPr>
          <p:cNvPr id="88067" name="WordArt 3"/>
          <p:cNvSpPr>
            <a:spLocks noChangeArrowheads="1" noChangeShapeType="1" noTextEdit="1"/>
          </p:cNvSpPr>
          <p:nvPr/>
        </p:nvSpPr>
        <p:spPr bwMode="gray">
          <a:xfrm>
            <a:off x="3048000" y="1676400"/>
            <a:ext cx="4267200" cy="533400"/>
          </a:xfrm>
          <a:prstGeom prst="rect">
            <a:avLst/>
          </a:prstGeom>
        </p:spPr>
        <p:txBody>
          <a:bodyPr wrap="none" fromWordArt="1">
            <a:prstTxWarp prst="textDeflate">
              <a:avLst>
                <a:gd name="adj" fmla="val 0"/>
              </a:avLst>
            </a:prstTxWarp>
          </a:bodyPr>
          <a:lstStyle/>
          <a:p>
            <a:pPr algn="ctr"/>
            <a:r>
              <a:rPr lang="en-US" sz="3600" b="1" kern="10">
                <a:ln w="19050">
                  <a:solidFill>
                    <a:schemeClr val="bg1"/>
                  </a:solidFill>
                  <a:round/>
                  <a:headEnd/>
                  <a:tailEnd/>
                </a:ln>
                <a:gradFill rotWithShape="1">
                  <a:gsLst>
                    <a:gs pos="0">
                      <a:schemeClr val="accent2"/>
                    </a:gs>
                    <a:gs pos="100000">
                      <a:schemeClr val="hlink"/>
                    </a:gs>
                  </a:gsLst>
                  <a:lin ang="0" scaled="1"/>
                </a:gradFill>
                <a:effectLst>
                  <a:outerShdw dist="63500" dir="2212194" algn="ctr" rotWithShape="0">
                    <a:schemeClr val="tx1">
                      <a:alpha val="50000"/>
                    </a:schemeClr>
                  </a:outerShdw>
                </a:effectLst>
                <a:latin typeface="Arial"/>
                <a:cs typeface="Arial"/>
              </a:rPr>
              <a:t>Thank You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88067"/>
                                        </p:tgtEl>
                                        <p:attrNameLst>
                                          <p:attrName>style.visibility</p:attrName>
                                        </p:attrNameLst>
                                      </p:cBhvr>
                                      <p:to>
                                        <p:strVal val="visible"/>
                                      </p:to>
                                    </p:set>
                                    <p:anim calcmode="lin" valueType="num">
                                      <p:cBhvr>
                                        <p:cTn id="7" dur="500" fill="hold"/>
                                        <p:tgtEl>
                                          <p:spTgt spid="88067"/>
                                        </p:tgtEl>
                                        <p:attrNameLst>
                                          <p:attrName>ppt_w</p:attrName>
                                        </p:attrNameLst>
                                      </p:cBhvr>
                                      <p:tavLst>
                                        <p:tav tm="0">
                                          <p:val>
                                            <p:fltVal val="0"/>
                                          </p:val>
                                        </p:tav>
                                        <p:tav tm="100000">
                                          <p:val>
                                            <p:strVal val="#ppt_w"/>
                                          </p:val>
                                        </p:tav>
                                      </p:tavLst>
                                    </p:anim>
                                    <p:anim calcmode="lin" valueType="num">
                                      <p:cBhvr>
                                        <p:cTn id="8" dur="500" fill="hold"/>
                                        <p:tgtEl>
                                          <p:spTgt spid="88067"/>
                                        </p:tgtEl>
                                        <p:attrNameLst>
                                          <p:attrName>ppt_h</p:attrName>
                                        </p:attrNameLst>
                                      </p:cBhvr>
                                      <p:tavLst>
                                        <p:tav tm="0">
                                          <p:val>
                                            <p:fltVal val="0"/>
                                          </p:val>
                                        </p:tav>
                                        <p:tav tm="100000">
                                          <p:val>
                                            <p:strVal val="#ppt_h"/>
                                          </p:val>
                                        </p:tav>
                                      </p:tavLst>
                                    </p:anim>
                                    <p:animEffect transition="in" filter="fade">
                                      <p:cBhvr>
                                        <p:cTn id="9" dur="500"/>
                                        <p:tgtEl>
                                          <p:spTgt spid="880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r>
              <a:rPr lang="en-US"/>
              <a:t>Contents</a:t>
            </a:r>
            <a:endParaRPr lang="en-US">
              <a:solidFill>
                <a:schemeClr val="accent1"/>
              </a:solidFill>
            </a:endParaRPr>
          </a:p>
        </p:txBody>
      </p:sp>
      <p:sp>
        <p:nvSpPr>
          <p:cNvPr id="69635" name="Text Box 3"/>
          <p:cNvSpPr txBox="1">
            <a:spLocks noChangeArrowheads="1"/>
          </p:cNvSpPr>
          <p:nvPr/>
        </p:nvSpPr>
        <p:spPr bwMode="auto">
          <a:xfrm>
            <a:off x="1660525" y="722313"/>
            <a:ext cx="184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p>
        </p:txBody>
      </p:sp>
      <p:sp>
        <p:nvSpPr>
          <p:cNvPr id="69678" name="AutoShape 46"/>
          <p:cNvSpPr>
            <a:spLocks noChangeArrowheads="1"/>
          </p:cNvSpPr>
          <p:nvPr/>
        </p:nvSpPr>
        <p:spPr bwMode="ltGray">
          <a:xfrm rot="5400000">
            <a:off x="-2422526" y="1474788"/>
            <a:ext cx="4824413" cy="4770438"/>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chemeClr val="bg2">
                  <a:gamma/>
                  <a:tint val="45490"/>
                  <a:invGamma/>
                </a:schemeClr>
              </a:gs>
              <a:gs pos="50000">
                <a:schemeClr val="bg2"/>
              </a:gs>
              <a:gs pos="100000">
                <a:schemeClr val="bg2">
                  <a:gamma/>
                  <a:tint val="45490"/>
                  <a:invGamma/>
                </a:schemeClr>
              </a:gs>
            </a:gsLst>
            <a:lin ang="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79" name="AutoShape 47"/>
          <p:cNvSpPr>
            <a:spLocks noChangeArrowheads="1"/>
          </p:cNvSpPr>
          <p:nvPr/>
        </p:nvSpPr>
        <p:spPr bwMode="ltGray">
          <a:xfrm rot="5400000" flipH="1">
            <a:off x="-2016918" y="1910556"/>
            <a:ext cx="4032250" cy="3929063"/>
          </a:xfrm>
          <a:custGeom>
            <a:avLst/>
            <a:gdLst>
              <a:gd name="G0" fmla="+- 56 0 0"/>
              <a:gd name="G1" fmla="+- 11796480 0 0"/>
              <a:gd name="G2" fmla="+- 0 0 11796480"/>
              <a:gd name="T0" fmla="*/ 0 256 1"/>
              <a:gd name="T1" fmla="*/ 180 256 1"/>
              <a:gd name="G3" fmla="+- 11796480 T0 T1"/>
              <a:gd name="T2" fmla="*/ 0 256 1"/>
              <a:gd name="T3" fmla="*/ 90 256 1"/>
              <a:gd name="G4" fmla="+- 11796480 T2 T3"/>
              <a:gd name="G5" fmla="*/ G4 2 1"/>
              <a:gd name="T4" fmla="*/ 90 256 1"/>
              <a:gd name="T5" fmla="*/ 0 256 1"/>
              <a:gd name="G6" fmla="+- 11796480 T4 T5"/>
              <a:gd name="G7" fmla="*/ G6 2 1"/>
              <a:gd name="G8" fmla="abs 1179648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6"/>
              <a:gd name="G18" fmla="*/ 56 1 2"/>
              <a:gd name="G19" fmla="+- G18 5400 0"/>
              <a:gd name="G20" fmla="cos G19 11796480"/>
              <a:gd name="G21" fmla="sin G19 11796480"/>
              <a:gd name="G22" fmla="+- G20 10800 0"/>
              <a:gd name="G23" fmla="+- G21 10800 0"/>
              <a:gd name="G24" fmla="+- 10800 0 G20"/>
              <a:gd name="G25" fmla="+- 56 10800 0"/>
              <a:gd name="G26" fmla="?: G9 G17 G25"/>
              <a:gd name="G27" fmla="?: G9 0 21600"/>
              <a:gd name="G28" fmla="cos 10800 11796480"/>
              <a:gd name="G29" fmla="sin 10800 11796480"/>
              <a:gd name="G30" fmla="sin 56 11796480"/>
              <a:gd name="G31" fmla="+- G28 10800 0"/>
              <a:gd name="G32" fmla="+- G29 10800 0"/>
              <a:gd name="G33" fmla="+- G30 10800 0"/>
              <a:gd name="G34" fmla="?: G4 0 G31"/>
              <a:gd name="G35" fmla="?: 11796480 G34 0"/>
              <a:gd name="G36" fmla="?: G6 G35 G31"/>
              <a:gd name="G37" fmla="+- 21600 0 G36"/>
              <a:gd name="G38" fmla="?: G4 0 G33"/>
              <a:gd name="G39" fmla="?: 11796480 G38 G32"/>
              <a:gd name="G40" fmla="?: G6 G39 0"/>
              <a:gd name="G41" fmla="?: G4 G32 21600"/>
              <a:gd name="G42" fmla="?: G6 G41 G33"/>
              <a:gd name="T12" fmla="*/ 10800 w 21600"/>
              <a:gd name="T13" fmla="*/ 0 h 21600"/>
              <a:gd name="T14" fmla="*/ 5372 w 21600"/>
              <a:gd name="T15" fmla="*/ 10800 h 21600"/>
              <a:gd name="T16" fmla="*/ 10800 w 21600"/>
              <a:gd name="T17" fmla="*/ 10744 h 21600"/>
              <a:gd name="T18" fmla="*/ 16228 w 21600"/>
              <a:gd name="T19" fmla="*/ 10800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hlink">
                  <a:alpha val="36000"/>
                </a:schemeClr>
              </a:gs>
              <a:gs pos="100000">
                <a:schemeClr val="hlink">
                  <a:gamma/>
                  <a:tint val="0"/>
                  <a:invGamma/>
                </a:schemeClr>
              </a:gs>
            </a:gsLst>
            <a:lin ang="540000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9680" name="AutoShape 48"/>
          <p:cNvSpPr>
            <a:spLocks noChangeArrowheads="1"/>
          </p:cNvSpPr>
          <p:nvPr/>
        </p:nvSpPr>
        <p:spPr bwMode="gray">
          <a:xfrm>
            <a:off x="1822450" y="5099050"/>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TÀI LIỆU THAM KHẢO</a:t>
            </a:r>
            <a:endParaRPr lang="en-US" b="1" dirty="0"/>
          </a:p>
        </p:txBody>
      </p:sp>
      <p:sp>
        <p:nvSpPr>
          <p:cNvPr id="69681" name="AutoShape 49"/>
          <p:cNvSpPr>
            <a:spLocks noChangeArrowheads="1"/>
          </p:cNvSpPr>
          <p:nvPr/>
        </p:nvSpPr>
        <p:spPr bwMode="gray">
          <a:xfrm>
            <a:off x="2317750" y="4271963"/>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hlink">
                        <a:gamma/>
                        <a:tint val="0"/>
                        <a:invGamma/>
                      </a:schemeClr>
                    </a:gs>
                    <a:gs pos="100000">
                      <a:schemeClr val="hlink"/>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INNER CLASS</a:t>
            </a:r>
            <a:endParaRPr lang="en-US" b="1" dirty="0"/>
          </a:p>
        </p:txBody>
      </p:sp>
      <p:sp>
        <p:nvSpPr>
          <p:cNvPr id="69682" name="AutoShape 50"/>
          <p:cNvSpPr>
            <a:spLocks noChangeArrowheads="1"/>
          </p:cNvSpPr>
          <p:nvPr/>
        </p:nvSpPr>
        <p:spPr bwMode="gray">
          <a:xfrm>
            <a:off x="2438400" y="3459163"/>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INTERFACE</a:t>
            </a:r>
            <a:endParaRPr lang="en-US" b="1" dirty="0"/>
          </a:p>
        </p:txBody>
      </p:sp>
      <p:sp>
        <p:nvSpPr>
          <p:cNvPr id="69683" name="AutoShape 51"/>
          <p:cNvSpPr>
            <a:spLocks noChangeArrowheads="1"/>
          </p:cNvSpPr>
          <p:nvPr/>
        </p:nvSpPr>
        <p:spPr bwMode="gray">
          <a:xfrm>
            <a:off x="2286000" y="2590800"/>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hlink">
                        <a:gamma/>
                        <a:tint val="0"/>
                        <a:invGamma/>
                      </a:schemeClr>
                    </a:gs>
                    <a:gs pos="100000">
                      <a:schemeClr val="hlink"/>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2. ABSTRACTION</a:t>
            </a:r>
            <a:endParaRPr lang="en-US" b="1" dirty="0"/>
          </a:p>
        </p:txBody>
      </p:sp>
      <p:sp>
        <p:nvSpPr>
          <p:cNvPr id="69684" name="AutoShape 52"/>
          <p:cNvSpPr>
            <a:spLocks noChangeArrowheads="1"/>
          </p:cNvSpPr>
          <p:nvPr/>
        </p:nvSpPr>
        <p:spPr bwMode="gray">
          <a:xfrm>
            <a:off x="1765300" y="1820863"/>
            <a:ext cx="4419600" cy="508000"/>
          </a:xfrm>
          <a:prstGeom prst="roundRect">
            <a:avLst>
              <a:gd name="adj" fmla="val 50000"/>
            </a:avLst>
          </a:prstGeom>
          <a:noFill/>
          <a:ln w="28575" algn="ctr">
            <a:solidFill>
              <a:schemeClr val="bg2"/>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hangingPunct="0"/>
            <a:r>
              <a:rPr lang="en-US" b="1" dirty="0" smtClean="0"/>
              <a:t>1. INHERITANCE</a:t>
            </a:r>
            <a:endParaRPr lang="en-US" b="1" dirty="0"/>
          </a:p>
        </p:txBody>
      </p:sp>
      <p:grpSp>
        <p:nvGrpSpPr>
          <p:cNvPr id="69685" name="Group 53"/>
          <p:cNvGrpSpPr>
            <a:grpSpLocks/>
          </p:cNvGrpSpPr>
          <p:nvPr/>
        </p:nvGrpSpPr>
        <p:grpSpPr bwMode="auto">
          <a:xfrm>
            <a:off x="1447800" y="1909763"/>
            <a:ext cx="381000" cy="381000"/>
            <a:chOff x="2078" y="1680"/>
            <a:chExt cx="1615" cy="1615"/>
          </a:xfrm>
        </p:grpSpPr>
        <p:sp>
          <p:nvSpPr>
            <p:cNvPr id="69686" name="Oval 54"/>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87" name="Oval 55"/>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88" name="Oval 56"/>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689" name="Oval 57"/>
            <p:cNvSpPr>
              <a:spLocks noChangeArrowheads="1"/>
            </p:cNvSpPr>
            <p:nvPr/>
          </p:nvSpPr>
          <p:spPr bwMode="gray">
            <a:xfrm>
              <a:off x="2254" y="1856"/>
              <a:ext cx="1262" cy="1264"/>
            </a:xfrm>
            <a:prstGeom prst="ellipse">
              <a:avLst/>
            </a:prstGeom>
            <a:gradFill rotWithShape="1">
              <a:gsLst>
                <a:gs pos="0">
                  <a:srgbClr val="FFCC00">
                    <a:gamma/>
                    <a:shade val="0"/>
                    <a:invGamma/>
                  </a:srgbClr>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690" name="Oval 58"/>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691" name="Oval 59"/>
            <p:cNvSpPr>
              <a:spLocks noChangeArrowheads="1"/>
            </p:cNvSpPr>
            <p:nvPr/>
          </p:nvSpPr>
          <p:spPr bwMode="gray">
            <a:xfrm>
              <a:off x="2337" y="1939"/>
              <a:ext cx="1096" cy="1098"/>
            </a:xfrm>
            <a:prstGeom prst="ellipse">
              <a:avLst/>
            </a:prstGeom>
            <a:gradFill rotWithShape="1">
              <a:gsLst>
                <a:gs pos="0">
                  <a:srgbClr val="FFCC00"/>
                </a:gs>
                <a:gs pos="100000">
                  <a:srgbClr val="FFCC00">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grpSp>
        <p:nvGrpSpPr>
          <p:cNvPr id="69692" name="Group 60"/>
          <p:cNvGrpSpPr>
            <a:grpSpLocks/>
          </p:cNvGrpSpPr>
          <p:nvPr/>
        </p:nvGrpSpPr>
        <p:grpSpPr bwMode="auto">
          <a:xfrm>
            <a:off x="1981200" y="2697163"/>
            <a:ext cx="381000" cy="381000"/>
            <a:chOff x="2078" y="1680"/>
            <a:chExt cx="1615" cy="1615"/>
          </a:xfrm>
        </p:grpSpPr>
        <p:sp>
          <p:nvSpPr>
            <p:cNvPr id="69693" name="Oval 61"/>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94" name="Oval 62"/>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695" name="Oval 63"/>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696" name="Oval 64"/>
            <p:cNvSpPr>
              <a:spLocks noChangeArrowheads="1"/>
            </p:cNvSpPr>
            <p:nvPr/>
          </p:nvSpPr>
          <p:spPr bwMode="gray">
            <a:xfrm>
              <a:off x="2254" y="1856"/>
              <a:ext cx="1262" cy="1264"/>
            </a:xfrm>
            <a:prstGeom prst="ellipse">
              <a:avLst/>
            </a:prstGeom>
            <a:gradFill rotWithShape="1">
              <a:gsLst>
                <a:gs pos="0">
                  <a:srgbClr val="48BE67">
                    <a:gamma/>
                    <a:shade val="0"/>
                    <a:invGamma/>
                  </a:srgbClr>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697" name="Oval 65"/>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698" name="Oval 66"/>
            <p:cNvSpPr>
              <a:spLocks noChangeArrowheads="1"/>
            </p:cNvSpPr>
            <p:nvPr/>
          </p:nvSpPr>
          <p:spPr bwMode="gray">
            <a:xfrm>
              <a:off x="2337" y="1939"/>
              <a:ext cx="1096" cy="1098"/>
            </a:xfrm>
            <a:prstGeom prst="ellipse">
              <a:avLst/>
            </a:prstGeom>
            <a:gradFill rotWithShape="1">
              <a:gsLst>
                <a:gs pos="0">
                  <a:srgbClr val="48BE67"/>
                </a:gs>
                <a:gs pos="100000">
                  <a:srgbClr val="48BE67">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grpSp>
        <p:nvGrpSpPr>
          <p:cNvPr id="69699" name="Group 67"/>
          <p:cNvGrpSpPr>
            <a:grpSpLocks/>
          </p:cNvGrpSpPr>
          <p:nvPr/>
        </p:nvGrpSpPr>
        <p:grpSpPr bwMode="auto">
          <a:xfrm>
            <a:off x="2133600" y="3535363"/>
            <a:ext cx="381000" cy="381000"/>
            <a:chOff x="2078" y="1680"/>
            <a:chExt cx="1615" cy="1615"/>
          </a:xfrm>
        </p:grpSpPr>
        <p:sp>
          <p:nvSpPr>
            <p:cNvPr id="69700" name="Oval 68"/>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01" name="Oval 69"/>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02" name="Oval 70"/>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03" name="Oval 71"/>
            <p:cNvSpPr>
              <a:spLocks noChangeArrowheads="1"/>
            </p:cNvSpPr>
            <p:nvPr/>
          </p:nvSpPr>
          <p:spPr bwMode="gray">
            <a:xfrm>
              <a:off x="2254" y="1856"/>
              <a:ext cx="1262" cy="1264"/>
            </a:xfrm>
            <a:prstGeom prst="ellipse">
              <a:avLst/>
            </a:prstGeom>
            <a:gradFill rotWithShape="1">
              <a:gsLst>
                <a:gs pos="0">
                  <a:srgbClr val="21B3E1"/>
                </a:gs>
                <a:gs pos="100000">
                  <a:srgbClr val="21B3E1">
                    <a:gamma/>
                    <a:shade val="46275"/>
                    <a:invGamma/>
                  </a:srgbClr>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04" name="Oval 72"/>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705" name="Oval 73"/>
            <p:cNvSpPr>
              <a:spLocks noChangeArrowheads="1"/>
            </p:cNvSpPr>
            <p:nvPr/>
          </p:nvSpPr>
          <p:spPr bwMode="gray">
            <a:xfrm>
              <a:off x="2337" y="1939"/>
              <a:ext cx="1096" cy="1098"/>
            </a:xfrm>
            <a:prstGeom prst="ellipse">
              <a:avLst/>
            </a:prstGeom>
            <a:gradFill rotWithShape="1">
              <a:gsLst>
                <a:gs pos="0">
                  <a:srgbClr val="21B3E1"/>
                </a:gs>
                <a:gs pos="100000">
                  <a:srgbClr val="21B3E1">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grpSp>
        <p:nvGrpSpPr>
          <p:cNvPr id="69706" name="Group 74"/>
          <p:cNvGrpSpPr>
            <a:grpSpLocks/>
          </p:cNvGrpSpPr>
          <p:nvPr/>
        </p:nvGrpSpPr>
        <p:grpSpPr bwMode="auto">
          <a:xfrm>
            <a:off x="1981200" y="4373563"/>
            <a:ext cx="381000" cy="381000"/>
            <a:chOff x="2078" y="1680"/>
            <a:chExt cx="1615" cy="1615"/>
          </a:xfrm>
        </p:grpSpPr>
        <p:sp>
          <p:nvSpPr>
            <p:cNvPr id="69707" name="Oval 75"/>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08" name="Oval 76"/>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09" name="Oval 77"/>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10" name="Oval 78"/>
            <p:cNvSpPr>
              <a:spLocks noChangeArrowheads="1"/>
            </p:cNvSpPr>
            <p:nvPr/>
          </p:nvSpPr>
          <p:spPr bwMode="gray">
            <a:xfrm>
              <a:off x="2254" y="1856"/>
              <a:ext cx="1262" cy="1264"/>
            </a:xfrm>
            <a:prstGeom prst="ellipse">
              <a:avLst/>
            </a:prstGeom>
            <a:gradFill rotWithShape="1">
              <a:gsLst>
                <a:gs pos="0">
                  <a:srgbClr val="8D67E1">
                    <a:gamma/>
                    <a:shade val="0"/>
                    <a:invGamma/>
                  </a:srgbClr>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11" name="Oval 79"/>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712" name="Oval 80"/>
            <p:cNvSpPr>
              <a:spLocks noChangeArrowheads="1"/>
            </p:cNvSpPr>
            <p:nvPr/>
          </p:nvSpPr>
          <p:spPr bwMode="gray">
            <a:xfrm>
              <a:off x="2337" y="1939"/>
              <a:ext cx="1096" cy="1098"/>
            </a:xfrm>
            <a:prstGeom prst="ellipse">
              <a:avLst/>
            </a:prstGeom>
            <a:gradFill rotWithShape="1">
              <a:gsLst>
                <a:gs pos="0">
                  <a:srgbClr val="8D67E1"/>
                </a:gs>
                <a:gs pos="100000">
                  <a:srgbClr val="8D67E1">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grpSp>
        <p:nvGrpSpPr>
          <p:cNvPr id="69713" name="Group 81"/>
          <p:cNvGrpSpPr>
            <a:grpSpLocks/>
          </p:cNvGrpSpPr>
          <p:nvPr/>
        </p:nvGrpSpPr>
        <p:grpSpPr bwMode="auto">
          <a:xfrm>
            <a:off x="1524000" y="5148263"/>
            <a:ext cx="355600" cy="381000"/>
            <a:chOff x="2078" y="1680"/>
            <a:chExt cx="1615" cy="1615"/>
          </a:xfrm>
        </p:grpSpPr>
        <p:sp>
          <p:nvSpPr>
            <p:cNvPr id="69714" name="Oval 82"/>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15" name="Oval 83"/>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en-US"/>
            </a:p>
          </p:txBody>
        </p:sp>
        <p:sp>
          <p:nvSpPr>
            <p:cNvPr id="69716" name="Oval 84"/>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17" name="Oval 85"/>
            <p:cNvSpPr>
              <a:spLocks noChangeArrowheads="1"/>
            </p:cNvSpPr>
            <p:nvPr/>
          </p:nvSpPr>
          <p:spPr bwMode="gray">
            <a:xfrm>
              <a:off x="2254" y="1856"/>
              <a:ext cx="1262" cy="1264"/>
            </a:xfrm>
            <a:prstGeom prst="ellipse">
              <a:avLst/>
            </a:prstGeom>
            <a:gradFill rotWithShape="1">
              <a:gsLst>
                <a:gs pos="0">
                  <a:srgbClr val="E35E23">
                    <a:gamma/>
                    <a:shade val="0"/>
                    <a:invGamma/>
                  </a:srgbClr>
                </a:gs>
                <a:gs pos="100000">
                  <a:srgbClr val="E35E23"/>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en-US"/>
            </a:p>
          </p:txBody>
        </p:sp>
        <p:sp>
          <p:nvSpPr>
            <p:cNvPr id="69718" name="Oval 86"/>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sp>
          <p:nvSpPr>
            <p:cNvPr id="69719" name="Oval 87"/>
            <p:cNvSpPr>
              <a:spLocks noChangeArrowheads="1"/>
            </p:cNvSpPr>
            <p:nvPr/>
          </p:nvSpPr>
          <p:spPr bwMode="gray">
            <a:xfrm>
              <a:off x="2337" y="1939"/>
              <a:ext cx="1096" cy="1098"/>
            </a:xfrm>
            <a:prstGeom prst="ellipse">
              <a:avLst/>
            </a:prstGeom>
            <a:gradFill rotWithShape="1">
              <a:gsLst>
                <a:gs pos="0">
                  <a:srgbClr val="E35E23"/>
                </a:gs>
                <a:gs pos="100000">
                  <a:srgbClr val="E35E23">
                    <a:gamma/>
                    <a:shade val="48627"/>
                    <a:invGamma/>
                  </a:srgb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en-US"/>
            </a:p>
          </p:txBody>
        </p:sp>
      </p:grpSp>
      <p:sp>
        <p:nvSpPr>
          <p:cNvPr id="2" name="Date Placeholder 1"/>
          <p:cNvSpPr>
            <a:spLocks noGrp="1"/>
          </p:cNvSpPr>
          <p:nvPr>
            <p:ph type="dt" sz="half" idx="10"/>
          </p:nvPr>
        </p:nvSpPr>
        <p:spPr/>
        <p:txBody>
          <a:bodyPr/>
          <a:lstStyle/>
          <a:p>
            <a:fld id="{E309EA82-1D65-4F98-812A-1D68DF44CAB2}" type="datetime1">
              <a:rPr lang="vi-VN" smtClean="0"/>
              <a:t>26/08/2016</a:t>
            </a:fld>
            <a:endParaRPr lang="en-US"/>
          </a:p>
        </p:txBody>
      </p:sp>
      <p:sp>
        <p:nvSpPr>
          <p:cNvPr id="3" name="Footer Placeholder 2"/>
          <p:cNvSpPr>
            <a:spLocks noGrp="1"/>
          </p:cNvSpPr>
          <p:nvPr>
            <p:ph type="ftr" sz="quarter" idx="11"/>
          </p:nvPr>
        </p:nvSpPr>
        <p:spPr/>
        <p:txBody>
          <a:bodyPr/>
          <a:lstStyle/>
          <a:p>
            <a:r>
              <a:rPr lang="en-US" smtClean="0"/>
              <a:t>Tinh Anh - Thanh Thảo</a:t>
            </a:r>
            <a:endParaRPr lang="en-US"/>
          </a:p>
        </p:txBody>
      </p:sp>
      <p:sp>
        <p:nvSpPr>
          <p:cNvPr id="4" name="Slide Number Placeholder 3"/>
          <p:cNvSpPr>
            <a:spLocks noGrp="1"/>
          </p:cNvSpPr>
          <p:nvPr>
            <p:ph type="sldNum" sz="quarter" idx="12"/>
          </p:nvPr>
        </p:nvSpPr>
        <p:spPr/>
        <p:txBody>
          <a:bodyPr/>
          <a:lstStyle/>
          <a:p>
            <a:fld id="{D1587A0B-BE51-4850-832F-8C28D5770FED}" type="slidenum">
              <a:rPr lang="en-US" smtClean="0"/>
              <a:pPr/>
              <a:t>2</a:t>
            </a:fld>
            <a:endParaRPr lang="en-US"/>
          </a:p>
        </p:txBody>
      </p:sp>
    </p:spTree>
    <p:extLst>
      <p:ext uri="{BB962C8B-B14F-4D97-AF65-F5344CB8AC3E}">
        <p14:creationId xmlns:p14="http://schemas.microsoft.com/office/powerpoint/2010/main" val="33778676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1. Inheritance</a:t>
            </a:r>
            <a:endParaRPr lang="en-US" dirty="0"/>
          </a:p>
        </p:txBody>
      </p:sp>
      <p:sp>
        <p:nvSpPr>
          <p:cNvPr id="3" name="Content Placeholder 2"/>
          <p:cNvSpPr>
            <a:spLocks noGrp="1"/>
          </p:cNvSpPr>
          <p:nvPr>
            <p:ph idx="1"/>
          </p:nvPr>
        </p:nvSpPr>
        <p:spPr>
          <a:xfrm>
            <a:off x="838200" y="1447800"/>
            <a:ext cx="7696200" cy="4876800"/>
          </a:xfrm>
        </p:spPr>
        <p:txBody>
          <a:bodyPr/>
          <a:lstStyle/>
          <a:p>
            <a:r>
              <a:rPr lang="en-US" sz="2400" b="1" dirty="0"/>
              <a:t>Advantages</a:t>
            </a:r>
            <a:r>
              <a:rPr lang="en-US" sz="2400" b="1" dirty="0" smtClean="0"/>
              <a:t>:</a:t>
            </a:r>
          </a:p>
          <a:p>
            <a:pPr>
              <a:buFont typeface="Wingdings" pitchFamily="2" charset="2"/>
              <a:buChar char="ü"/>
            </a:pPr>
            <a:r>
              <a:rPr lang="en-US" sz="1800" dirty="0"/>
              <a:t>One of the key benefits of inheritance is to minimize the amount of duplicate code in an application by sharing common  code amongst several subclasses. </a:t>
            </a:r>
            <a:endParaRPr lang="en-US" sz="1800" dirty="0" smtClean="0"/>
          </a:p>
          <a:p>
            <a:pPr>
              <a:buFont typeface="Wingdings" pitchFamily="2" charset="2"/>
              <a:buChar char="ü"/>
            </a:pPr>
            <a:r>
              <a:rPr lang="en-US" sz="1800" dirty="0" smtClean="0"/>
              <a:t>Reusability </a:t>
            </a:r>
            <a:r>
              <a:rPr lang="en-US" sz="1800" dirty="0"/>
              <a:t>-- facility to use public methods of base class without rewriting the same</a:t>
            </a:r>
            <a:br>
              <a:rPr lang="en-US" sz="1800" dirty="0"/>
            </a:br>
            <a:r>
              <a:rPr lang="en-US" sz="1800" dirty="0"/>
              <a:t>Extensibility -- extending the base class logic as per business logic of the derived </a:t>
            </a:r>
            <a:r>
              <a:rPr lang="en-US" sz="1800" dirty="0" smtClean="0"/>
              <a:t>class</a:t>
            </a:r>
          </a:p>
          <a:p>
            <a:pPr>
              <a:buFont typeface="Wingdings" pitchFamily="2" charset="2"/>
              <a:buChar char="ü"/>
            </a:pPr>
            <a:r>
              <a:rPr lang="en-US" sz="1800" dirty="0" smtClean="0"/>
              <a:t>Data </a:t>
            </a:r>
            <a:r>
              <a:rPr lang="en-US" sz="1800" dirty="0"/>
              <a:t>hiding -- base class can decide to keep some data private so that it cannot be altered by the derived </a:t>
            </a:r>
            <a:r>
              <a:rPr lang="en-US" sz="1800" dirty="0" smtClean="0"/>
              <a:t>class</a:t>
            </a:r>
          </a:p>
          <a:p>
            <a:pPr>
              <a:buFont typeface="Wingdings" pitchFamily="2" charset="2"/>
              <a:buChar char="ü"/>
            </a:pPr>
            <a:r>
              <a:rPr lang="en-US" sz="1800" dirty="0" smtClean="0"/>
              <a:t>Overriding-</a:t>
            </a:r>
            <a:r>
              <a:rPr lang="en-US" sz="1800" dirty="0"/>
              <a:t>-With inheritance, we will be able to override the methods of the base class so that meaningful  implementation of the base class method can be designed in the derived class.</a:t>
            </a:r>
            <a:endParaRPr lang="en-US" sz="1800" b="1" dirty="0" smtClean="0"/>
          </a:p>
          <a:p>
            <a:endParaRPr lang="en-US" sz="2000" b="1"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3</a:t>
            </a:fld>
            <a:endParaRPr lang="en-US"/>
          </a:p>
        </p:txBody>
      </p:sp>
    </p:spTree>
    <p:extLst>
      <p:ext uri="{BB962C8B-B14F-4D97-AF65-F5344CB8AC3E}">
        <p14:creationId xmlns:p14="http://schemas.microsoft.com/office/powerpoint/2010/main" val="2915674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1. Inheritance</a:t>
            </a:r>
            <a:endParaRPr lang="en-US" dirty="0"/>
          </a:p>
        </p:txBody>
      </p:sp>
      <p:sp>
        <p:nvSpPr>
          <p:cNvPr id="3" name="Content Placeholder 2"/>
          <p:cNvSpPr>
            <a:spLocks noGrp="1"/>
          </p:cNvSpPr>
          <p:nvPr>
            <p:ph idx="1"/>
          </p:nvPr>
        </p:nvSpPr>
        <p:spPr>
          <a:xfrm>
            <a:off x="838200" y="1447800"/>
            <a:ext cx="7696200" cy="4876800"/>
          </a:xfrm>
        </p:spPr>
        <p:txBody>
          <a:bodyPr/>
          <a:lstStyle/>
          <a:p>
            <a:r>
              <a:rPr lang="en-US" sz="2000" b="1" dirty="0" smtClean="0"/>
              <a:t>Disadvantages:</a:t>
            </a:r>
          </a:p>
          <a:p>
            <a:pPr>
              <a:buFont typeface="Wingdings" pitchFamily="2" charset="2"/>
              <a:buChar char="ü"/>
            </a:pPr>
            <a:r>
              <a:rPr lang="en-US" sz="1800" dirty="0" smtClean="0"/>
              <a:t>Main </a:t>
            </a:r>
            <a:r>
              <a:rPr lang="en-US" sz="1800" dirty="0"/>
              <a:t>disadvantage of using inheritance is that the two classes (base and inherited class) get tightly </a:t>
            </a:r>
            <a:r>
              <a:rPr lang="en-US" sz="1800" dirty="0" smtClean="0"/>
              <a:t>coupled. This </a:t>
            </a:r>
            <a:r>
              <a:rPr lang="en-US" sz="1800" dirty="0"/>
              <a:t>means one cannot be used independent of each </a:t>
            </a:r>
            <a:r>
              <a:rPr lang="en-US" sz="1800" dirty="0" smtClean="0"/>
              <a:t>other.</a:t>
            </a:r>
          </a:p>
          <a:p>
            <a:pPr>
              <a:buFont typeface="Wingdings" pitchFamily="2" charset="2"/>
              <a:buChar char="ü"/>
            </a:pPr>
            <a:r>
              <a:rPr lang="en-US" sz="1800" dirty="0" smtClean="0"/>
              <a:t>Also </a:t>
            </a:r>
            <a:r>
              <a:rPr lang="en-US" sz="1800" dirty="0"/>
              <a:t>with time, during maintenance adding new features both base as well as derived classes are required to be  changed. If a method signature is changed then we will be affected in both cases (inheritance &amp; </a:t>
            </a:r>
            <a:r>
              <a:rPr lang="en-US" sz="1800" dirty="0" smtClean="0"/>
              <a:t>composition)</a:t>
            </a:r>
          </a:p>
          <a:p>
            <a:pPr>
              <a:buFont typeface="Wingdings" pitchFamily="2" charset="2"/>
              <a:buChar char="ü"/>
            </a:pPr>
            <a:r>
              <a:rPr lang="en-US" sz="1800" dirty="0" smtClean="0"/>
              <a:t>If </a:t>
            </a:r>
            <a:r>
              <a:rPr lang="en-US" sz="1800" dirty="0"/>
              <a:t>a method is deleted in the "super class" or aggregate, then we will have to re-factor in case of using that  method</a:t>
            </a:r>
            <a:r>
              <a:rPr lang="en-US" sz="1800" dirty="0" smtClean="0"/>
              <a:t>. Here </a:t>
            </a:r>
            <a:r>
              <a:rPr lang="en-US" sz="1800" dirty="0"/>
              <a:t>things can get a bit complicated in case of inheritance because our programs will still compile, but the  methods of the subclass will no longer be overriding superclass methods. These methods will become independent  methods in their own right.</a:t>
            </a:r>
            <a:endParaRPr lang="en-US" sz="1800" b="1"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4</a:t>
            </a:fld>
            <a:endParaRPr lang="en-US"/>
          </a:p>
        </p:txBody>
      </p:sp>
    </p:spTree>
    <p:extLst>
      <p:ext uri="{BB962C8B-B14F-4D97-AF65-F5344CB8AC3E}">
        <p14:creationId xmlns:p14="http://schemas.microsoft.com/office/powerpoint/2010/main" val="15579979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a:t>2. Abstract</a:t>
            </a:r>
          </a:p>
        </p:txBody>
      </p:sp>
      <p:sp>
        <p:nvSpPr>
          <p:cNvPr id="3" name="Content Placeholder 2"/>
          <p:cNvSpPr>
            <a:spLocks noGrp="1"/>
          </p:cNvSpPr>
          <p:nvPr>
            <p:ph idx="1"/>
          </p:nvPr>
        </p:nvSpPr>
        <p:spPr>
          <a:xfrm>
            <a:off x="838200" y="1447800"/>
            <a:ext cx="7696200" cy="4876800"/>
          </a:xfrm>
        </p:spPr>
        <p:txBody>
          <a:bodyPr/>
          <a:lstStyle/>
          <a:p>
            <a:pPr marL="0" indent="0">
              <a:buNone/>
            </a:pPr>
            <a:r>
              <a:rPr lang="en-US" sz="2400" b="1" dirty="0">
                <a:solidFill>
                  <a:schemeClr val="accent1"/>
                </a:solidFill>
                <a:latin typeface="+mj-lt"/>
                <a:ea typeface="+mn-ea"/>
                <a:cs typeface="+mn-cs"/>
              </a:rPr>
              <a:t>Consider using abstract classes if any of these statements apply to your situation</a:t>
            </a:r>
            <a:r>
              <a:rPr lang="en-US" sz="2400" b="1" dirty="0" smtClean="0">
                <a:solidFill>
                  <a:schemeClr val="accent1"/>
                </a:solidFill>
                <a:latin typeface="+mj-lt"/>
                <a:ea typeface="+mn-ea"/>
                <a:cs typeface="+mn-cs"/>
              </a:rPr>
              <a:t>:</a:t>
            </a:r>
          </a:p>
          <a:p>
            <a:r>
              <a:rPr lang="en-US" sz="2000" b="1" dirty="0" smtClean="0">
                <a:solidFill>
                  <a:schemeClr val="tx1">
                    <a:lumMod val="50000"/>
                  </a:schemeClr>
                </a:solidFill>
                <a:latin typeface="+mj-lt"/>
                <a:ea typeface="+mn-ea"/>
                <a:cs typeface="+mn-cs"/>
              </a:rPr>
              <a:t>You </a:t>
            </a:r>
            <a:r>
              <a:rPr lang="en-US" sz="2000" b="1" dirty="0">
                <a:solidFill>
                  <a:schemeClr val="tx1">
                    <a:lumMod val="50000"/>
                  </a:schemeClr>
                </a:solidFill>
                <a:latin typeface="+mj-lt"/>
                <a:ea typeface="+mn-ea"/>
                <a:cs typeface="+mn-cs"/>
              </a:rPr>
              <a:t>want to share code among several closely related classes.</a:t>
            </a:r>
          </a:p>
          <a:p>
            <a:r>
              <a:rPr lang="en-US" sz="2000" b="1" dirty="0">
                <a:solidFill>
                  <a:schemeClr val="tx1">
                    <a:lumMod val="50000"/>
                  </a:schemeClr>
                </a:solidFill>
                <a:latin typeface="+mj-lt"/>
                <a:ea typeface="+mn-ea"/>
                <a:cs typeface="+mn-cs"/>
              </a:rPr>
              <a:t>You expect that classes that extend your abstract class have many common methods or fields, or require access modifiers other than public (such as protected and private).</a:t>
            </a:r>
          </a:p>
          <a:p>
            <a:r>
              <a:rPr lang="en-US" sz="2000" b="1" dirty="0">
                <a:solidFill>
                  <a:schemeClr val="tx1">
                    <a:lumMod val="50000"/>
                  </a:schemeClr>
                </a:solidFill>
                <a:latin typeface="+mj-lt"/>
                <a:ea typeface="+mn-ea"/>
                <a:cs typeface="+mn-cs"/>
              </a:rPr>
              <a:t>You want to declare non-static or non-final fields. This enables you to define methods that can access and modify the state of the object to which they belong</a:t>
            </a:r>
            <a:r>
              <a:rPr lang="en-US" sz="2000" dirty="0">
                <a:solidFill>
                  <a:schemeClr val="tx1">
                    <a:lumMod val="50000"/>
                  </a:schemeClr>
                </a:solidFill>
                <a:latin typeface="+mj-lt"/>
                <a:ea typeface="+mn-ea"/>
                <a:cs typeface="+mn-cs"/>
              </a:rPr>
              <a:t>.</a:t>
            </a:r>
          </a:p>
          <a:p>
            <a:endParaRPr lang="en-US" sz="2000"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5</a:t>
            </a:fld>
            <a:endParaRPr lang="en-US"/>
          </a:p>
        </p:txBody>
      </p:sp>
    </p:spTree>
    <p:extLst>
      <p:ext uri="{BB962C8B-B14F-4D97-AF65-F5344CB8AC3E}">
        <p14:creationId xmlns:p14="http://schemas.microsoft.com/office/powerpoint/2010/main" val="2537336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smtClean="0"/>
              <a:t>2. Abstract</a:t>
            </a:r>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6</a:t>
            </a:fld>
            <a:endParaRPr lang="en-US"/>
          </a:p>
        </p:txBody>
      </p:sp>
      <p:pic>
        <p:nvPicPr>
          <p:cNvPr id="7" name="Content Placeholder 6"/>
          <p:cNvPicPr>
            <a:picLocks noGrp="1"/>
          </p:cNvPicPr>
          <p:nvPr>
            <p:ph idx="1"/>
          </p:nvPr>
        </p:nvPicPr>
        <p:blipFill>
          <a:blip r:embed="rId2"/>
          <a:stretch>
            <a:fillRect/>
          </a:stretch>
        </p:blipFill>
        <p:spPr>
          <a:xfrm>
            <a:off x="619125" y="1700212"/>
            <a:ext cx="7905750" cy="4219575"/>
          </a:xfrm>
          <a:prstGeom prst="rect">
            <a:avLst/>
          </a:prstGeom>
        </p:spPr>
      </p:pic>
    </p:spTree>
    <p:extLst>
      <p:ext uri="{BB962C8B-B14F-4D97-AF65-F5344CB8AC3E}">
        <p14:creationId xmlns:p14="http://schemas.microsoft.com/office/powerpoint/2010/main" val="4212061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00B0F0"/>
            </a:solidFill>
          </a:ln>
        </p:spPr>
        <p:style>
          <a:lnRef idx="2">
            <a:schemeClr val="accent2"/>
          </a:lnRef>
          <a:fillRef idx="1">
            <a:schemeClr val="lt1"/>
          </a:fillRef>
          <a:effectRef idx="0">
            <a:schemeClr val="accent2"/>
          </a:effectRef>
          <a:fontRef idx="minor">
            <a:schemeClr val="dk1"/>
          </a:fontRef>
        </p:style>
        <p:txBody>
          <a:bodyPr/>
          <a:lstStyle/>
          <a:p>
            <a:r>
              <a:rPr lang="en-US" dirty="0"/>
              <a:t>3. Interface</a:t>
            </a:r>
          </a:p>
        </p:txBody>
      </p:sp>
      <p:sp>
        <p:nvSpPr>
          <p:cNvPr id="3" name="Content Placeholder 2"/>
          <p:cNvSpPr>
            <a:spLocks noGrp="1"/>
          </p:cNvSpPr>
          <p:nvPr>
            <p:ph idx="1"/>
          </p:nvPr>
        </p:nvSpPr>
        <p:spPr>
          <a:xfrm>
            <a:off x="304800" y="1371600"/>
            <a:ext cx="8382000" cy="4876800"/>
          </a:xfrm>
        </p:spPr>
        <p:txBody>
          <a:bodyPr/>
          <a:lstStyle/>
          <a:p>
            <a:pPr marL="0" indent="0">
              <a:buNone/>
            </a:pPr>
            <a:r>
              <a:rPr lang="en-US" sz="2400" b="1" dirty="0">
                <a:solidFill>
                  <a:schemeClr val="accent1"/>
                </a:solidFill>
                <a:latin typeface="+mj-lt"/>
                <a:ea typeface="+mn-ea"/>
                <a:cs typeface="+mn-cs"/>
              </a:rPr>
              <a:t>Consider using interfaces if any of these statements apply to your situation</a:t>
            </a:r>
            <a:r>
              <a:rPr lang="en-US" sz="2400" b="1" dirty="0" smtClean="0">
                <a:solidFill>
                  <a:schemeClr val="accent1"/>
                </a:solidFill>
                <a:latin typeface="+mj-lt"/>
                <a:ea typeface="+mn-ea"/>
                <a:cs typeface="+mn-cs"/>
              </a:rPr>
              <a:t>:</a:t>
            </a:r>
          </a:p>
          <a:p>
            <a:pPr>
              <a:lnSpc>
                <a:spcPct val="114000"/>
              </a:lnSpc>
            </a:pPr>
            <a:r>
              <a:rPr lang="en-US" sz="2000" b="1" dirty="0" smtClean="0">
                <a:solidFill>
                  <a:schemeClr val="tx1">
                    <a:lumMod val="50000"/>
                  </a:schemeClr>
                </a:solidFill>
                <a:latin typeface="+mj-lt"/>
                <a:ea typeface="+mn-ea"/>
                <a:cs typeface="+mn-cs"/>
              </a:rPr>
              <a:t>You </a:t>
            </a:r>
            <a:r>
              <a:rPr lang="en-US" sz="2000" b="1" dirty="0">
                <a:solidFill>
                  <a:schemeClr val="tx1">
                    <a:lumMod val="50000"/>
                  </a:schemeClr>
                </a:solidFill>
                <a:latin typeface="+mj-lt"/>
                <a:ea typeface="+mn-ea"/>
                <a:cs typeface="+mn-cs"/>
              </a:rPr>
              <a:t>expect that unrelated classes would implement your interface. For example, the </a:t>
            </a:r>
            <a:r>
              <a:rPr lang="en-US" sz="2000" b="1" dirty="0" smtClean="0">
                <a:solidFill>
                  <a:schemeClr val="tx1">
                    <a:lumMod val="50000"/>
                  </a:schemeClr>
                </a:solidFill>
                <a:latin typeface="+mj-lt"/>
                <a:ea typeface="+mn-ea"/>
                <a:cs typeface="+mn-cs"/>
              </a:rPr>
              <a:t>interfaces</a:t>
            </a:r>
            <a:r>
              <a:rPr lang="en-US" sz="2000" b="1" dirty="0">
                <a:solidFill>
                  <a:schemeClr val="tx1">
                    <a:lumMod val="50000"/>
                  </a:schemeClr>
                </a:solidFill>
                <a:latin typeface="+mj-lt"/>
                <a:ea typeface="+mn-ea"/>
                <a:cs typeface="+mn-cs"/>
              </a:rPr>
              <a:t> Comparable and </a:t>
            </a:r>
            <a:r>
              <a:rPr lang="en-US" sz="2000" b="1" dirty="0" err="1" smtClean="0">
                <a:solidFill>
                  <a:schemeClr val="tx1">
                    <a:lumMod val="50000"/>
                  </a:schemeClr>
                </a:solidFill>
                <a:latin typeface="+mj-lt"/>
                <a:ea typeface="+mn-ea"/>
                <a:cs typeface="+mn-cs"/>
              </a:rPr>
              <a:t>Cloneable</a:t>
            </a:r>
            <a:r>
              <a:rPr lang="en-US" sz="2000" b="1" dirty="0" smtClean="0">
                <a:solidFill>
                  <a:schemeClr val="tx1">
                    <a:lumMod val="50000"/>
                  </a:schemeClr>
                </a:solidFill>
                <a:latin typeface="+mj-lt"/>
              </a:rPr>
              <a:t> </a:t>
            </a:r>
            <a:r>
              <a:rPr lang="en-US" sz="2000" b="1" dirty="0" smtClean="0">
                <a:solidFill>
                  <a:schemeClr val="tx1">
                    <a:lumMod val="50000"/>
                  </a:schemeClr>
                </a:solidFill>
                <a:latin typeface="+mj-lt"/>
                <a:ea typeface="+mn-ea"/>
                <a:cs typeface="+mn-cs"/>
              </a:rPr>
              <a:t>are </a:t>
            </a:r>
            <a:r>
              <a:rPr lang="en-US" sz="2000" b="1" dirty="0">
                <a:solidFill>
                  <a:schemeClr val="tx1">
                    <a:lumMod val="50000"/>
                  </a:schemeClr>
                </a:solidFill>
                <a:latin typeface="+mj-lt"/>
                <a:ea typeface="+mn-ea"/>
                <a:cs typeface="+mn-cs"/>
              </a:rPr>
              <a:t>implemented by many unrelated classes.</a:t>
            </a:r>
          </a:p>
          <a:p>
            <a:pPr>
              <a:lnSpc>
                <a:spcPct val="114000"/>
              </a:lnSpc>
            </a:pPr>
            <a:r>
              <a:rPr lang="en-US" sz="2000" b="1" dirty="0">
                <a:solidFill>
                  <a:schemeClr val="tx1">
                    <a:lumMod val="50000"/>
                  </a:schemeClr>
                </a:solidFill>
                <a:latin typeface="+mj-lt"/>
                <a:ea typeface="+mn-ea"/>
                <a:cs typeface="+mn-cs"/>
              </a:rPr>
              <a:t>You want to specify the behavior of a particular data type, but not concerned about who implements its behavior.</a:t>
            </a:r>
          </a:p>
          <a:p>
            <a:pPr>
              <a:lnSpc>
                <a:spcPct val="114000"/>
              </a:lnSpc>
            </a:pPr>
            <a:r>
              <a:rPr lang="en-US" sz="2000" b="1" dirty="0">
                <a:solidFill>
                  <a:schemeClr val="tx1">
                    <a:lumMod val="50000"/>
                  </a:schemeClr>
                </a:solidFill>
                <a:latin typeface="+mj-lt"/>
                <a:ea typeface="+mn-ea"/>
                <a:cs typeface="+mn-cs"/>
              </a:rPr>
              <a:t>You want to take advantage of multiple inheritance of type.</a:t>
            </a:r>
          </a:p>
          <a:p>
            <a:endParaRPr lang="en-US" dirty="0"/>
          </a:p>
        </p:txBody>
      </p:sp>
      <p:sp>
        <p:nvSpPr>
          <p:cNvPr id="4" name="Date Placeholder 3"/>
          <p:cNvSpPr>
            <a:spLocks noGrp="1"/>
          </p:cNvSpPr>
          <p:nvPr>
            <p:ph type="dt" sz="half" idx="10"/>
          </p:nvPr>
        </p:nvSpPr>
        <p:spPr/>
        <p:txBody>
          <a:bodyPr/>
          <a:lstStyle/>
          <a:p>
            <a:fld id="{F296CF6D-54B5-41E3-93EA-5102EED5AD03}"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7</a:t>
            </a:fld>
            <a:endParaRPr lang="en-US"/>
          </a:p>
        </p:txBody>
      </p:sp>
    </p:spTree>
    <p:extLst>
      <p:ext uri="{BB962C8B-B14F-4D97-AF65-F5344CB8AC3E}">
        <p14:creationId xmlns:p14="http://schemas.microsoft.com/office/powerpoint/2010/main" val="4212061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Interface</a:t>
            </a:r>
            <a:endParaRPr lang="vi-VN" dirty="0"/>
          </a:p>
        </p:txBody>
      </p:sp>
      <p:sp>
        <p:nvSpPr>
          <p:cNvPr id="4" name="Date Placeholder 3"/>
          <p:cNvSpPr>
            <a:spLocks noGrp="1"/>
          </p:cNvSpPr>
          <p:nvPr>
            <p:ph type="dt" sz="half" idx="10"/>
          </p:nvPr>
        </p:nvSpPr>
        <p:spPr/>
        <p:txBody>
          <a:bodyPr/>
          <a:lstStyle/>
          <a:p>
            <a:fld id="{7D974548-5B05-4CE1-927F-05FE04EE566C}"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8</a:t>
            </a:fld>
            <a:endParaRPr lang="en-US"/>
          </a:p>
        </p:txBody>
      </p:sp>
      <p:sp>
        <p:nvSpPr>
          <p:cNvPr id="7" name="TextBox 6"/>
          <p:cNvSpPr txBox="1"/>
          <p:nvPr/>
        </p:nvSpPr>
        <p:spPr>
          <a:xfrm>
            <a:off x="457200" y="1600200"/>
            <a:ext cx="3352801" cy="1323439"/>
          </a:xfrm>
          <a:prstGeom prst="rect">
            <a:avLst/>
          </a:prstGeom>
          <a:noFill/>
        </p:spPr>
        <p:txBody>
          <a:bodyPr wrap="square" rtlCol="0">
            <a:spAutoFit/>
          </a:bodyPr>
          <a:lstStyle/>
          <a:p>
            <a:r>
              <a:rPr lang="en-US" sz="1600" dirty="0" smtClean="0"/>
              <a:t>Default </a:t>
            </a:r>
            <a:r>
              <a:rPr lang="en-US" sz="1600" dirty="0"/>
              <a:t>methods enable you to add new functionality to the interfaces of your libraries and ensure binary compatibility with code written for older versions of those interfaces</a:t>
            </a:r>
            <a:endParaRPr lang="vi-VN" sz="1600"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1" y="3796043"/>
            <a:ext cx="3657600" cy="129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1000" y="1152525"/>
            <a:ext cx="4623163" cy="5314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69992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Interface</a:t>
            </a:r>
            <a:endParaRPr lang="vi-VN" dirty="0"/>
          </a:p>
        </p:txBody>
      </p:sp>
      <p:sp>
        <p:nvSpPr>
          <p:cNvPr id="3" name="Content Placeholder 2"/>
          <p:cNvSpPr>
            <a:spLocks noGrp="1"/>
          </p:cNvSpPr>
          <p:nvPr>
            <p:ph idx="1"/>
          </p:nvPr>
        </p:nvSpPr>
        <p:spPr/>
        <p:txBody>
          <a:bodyPr/>
          <a:lstStyle/>
          <a:p>
            <a:r>
              <a:rPr lang="en-US" sz="1600" dirty="0"/>
              <a:t>Following this modification to the </a:t>
            </a:r>
            <a:r>
              <a:rPr lang="en-US" sz="1600" dirty="0" err="1"/>
              <a:t>TimeClient</a:t>
            </a:r>
            <a:r>
              <a:rPr lang="en-US" sz="1600" dirty="0"/>
              <a:t> interface, you would also have to modify the class </a:t>
            </a:r>
            <a:r>
              <a:rPr lang="en-US" sz="1600" dirty="0" err="1"/>
              <a:t>SimpleTimeClient</a:t>
            </a:r>
            <a:r>
              <a:rPr lang="en-US" sz="1600" dirty="0"/>
              <a:t> and implement the method </a:t>
            </a:r>
            <a:r>
              <a:rPr lang="en-US" sz="1600" dirty="0" err="1"/>
              <a:t>getZonedDateTime</a:t>
            </a:r>
            <a:r>
              <a:rPr lang="en-US" sz="1600" dirty="0"/>
              <a:t>. However, rather than leaving </a:t>
            </a:r>
            <a:r>
              <a:rPr lang="en-US" sz="1600" dirty="0" err="1"/>
              <a:t>getZonedDateTime</a:t>
            </a:r>
            <a:r>
              <a:rPr lang="en-US" sz="1600" dirty="0"/>
              <a:t> as abstract (as in the previous example), you can instead define a </a:t>
            </a:r>
            <a:r>
              <a:rPr lang="en-US" sz="1600" i="1" dirty="0"/>
              <a:t>default </a:t>
            </a:r>
            <a:r>
              <a:rPr lang="en-US" sz="1600" i="1" dirty="0" smtClean="0"/>
              <a:t>implementation</a:t>
            </a:r>
          </a:p>
          <a:p>
            <a:endParaRPr lang="vi-VN" sz="1600" dirty="0"/>
          </a:p>
        </p:txBody>
      </p:sp>
      <p:sp>
        <p:nvSpPr>
          <p:cNvPr id="4" name="Date Placeholder 3"/>
          <p:cNvSpPr>
            <a:spLocks noGrp="1"/>
          </p:cNvSpPr>
          <p:nvPr>
            <p:ph type="dt" sz="half" idx="10"/>
          </p:nvPr>
        </p:nvSpPr>
        <p:spPr/>
        <p:txBody>
          <a:bodyPr/>
          <a:lstStyle/>
          <a:p>
            <a:fld id="{7D974548-5B05-4CE1-927F-05FE04EE566C}" type="datetime1">
              <a:rPr lang="vi-VN" smtClean="0"/>
              <a:t>26/08/2016</a:t>
            </a:fld>
            <a:endParaRPr lang="en-US"/>
          </a:p>
        </p:txBody>
      </p:sp>
      <p:sp>
        <p:nvSpPr>
          <p:cNvPr id="5" name="Footer Placeholder 4"/>
          <p:cNvSpPr>
            <a:spLocks noGrp="1"/>
          </p:cNvSpPr>
          <p:nvPr>
            <p:ph type="ftr" sz="quarter" idx="11"/>
          </p:nvPr>
        </p:nvSpPr>
        <p:spPr/>
        <p:txBody>
          <a:bodyPr/>
          <a:lstStyle/>
          <a:p>
            <a:r>
              <a:rPr lang="en-US" smtClean="0"/>
              <a:t>Tinh Anh - Thanh Thảo</a:t>
            </a:r>
            <a:endParaRPr lang="en-US"/>
          </a:p>
        </p:txBody>
      </p:sp>
      <p:sp>
        <p:nvSpPr>
          <p:cNvPr id="6" name="Slide Number Placeholder 5"/>
          <p:cNvSpPr>
            <a:spLocks noGrp="1"/>
          </p:cNvSpPr>
          <p:nvPr>
            <p:ph type="sldNum" sz="quarter" idx="12"/>
          </p:nvPr>
        </p:nvSpPr>
        <p:spPr/>
        <p:txBody>
          <a:bodyPr/>
          <a:lstStyle/>
          <a:p>
            <a:fld id="{D1587A0B-BE51-4850-832F-8C28D5770FED}" type="slidenum">
              <a:rPr lang="en-US" smtClean="0"/>
              <a:pPr/>
              <a:t>9</a:t>
            </a:fld>
            <a:endParaRPr lang="en-US"/>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2514600"/>
            <a:ext cx="4314480" cy="292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3148950"/>
      </p:ext>
    </p:extLst>
  </p:cSld>
  <p:clrMapOvr>
    <a:masterClrMapping/>
  </p:clrMapOvr>
</p:sld>
</file>

<file path=ppt/theme/theme1.xml><?xml version="1.0" encoding="utf-8"?>
<a:theme xmlns:a="http://schemas.openxmlformats.org/drawingml/2006/main" name="cdb2004c042l">
  <a:themeElements>
    <a:clrScheme name="sample 3">
      <a:dk1>
        <a:srgbClr val="4D4D4D"/>
      </a:dk1>
      <a:lt1>
        <a:srgbClr val="FFFFFF"/>
      </a:lt1>
      <a:dk2>
        <a:srgbClr val="FFFFFF"/>
      </a:dk2>
      <a:lt2>
        <a:srgbClr val="B2B2B2"/>
      </a:lt2>
      <a:accent1>
        <a:srgbClr val="058089"/>
      </a:accent1>
      <a:accent2>
        <a:srgbClr val="99CC00"/>
      </a:accent2>
      <a:accent3>
        <a:srgbClr val="FFFFFF"/>
      </a:accent3>
      <a:accent4>
        <a:srgbClr val="404040"/>
      </a:accent4>
      <a:accent5>
        <a:srgbClr val="AAC0C4"/>
      </a:accent5>
      <a:accent6>
        <a:srgbClr val="8AB900"/>
      </a:accent6>
      <a:hlink>
        <a:srgbClr val="2CA9D0"/>
      </a:hlink>
      <a:folHlink>
        <a:srgbClr val="4841D9"/>
      </a:folHlink>
    </a:clrScheme>
    <a:fontScheme name="sample">
      <a:majorFont>
        <a:latin typeface="Arial"/>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ample 1">
        <a:dk1>
          <a:srgbClr val="333333"/>
        </a:dk1>
        <a:lt1>
          <a:srgbClr val="FFFFFF"/>
        </a:lt1>
        <a:dk2>
          <a:srgbClr val="FFFFFF"/>
        </a:dk2>
        <a:lt2>
          <a:srgbClr val="B2B2B2"/>
        </a:lt2>
        <a:accent1>
          <a:srgbClr val="202AAE"/>
        </a:accent1>
        <a:accent2>
          <a:srgbClr val="CC5D36"/>
        </a:accent2>
        <a:accent3>
          <a:srgbClr val="FFFFFF"/>
        </a:accent3>
        <a:accent4>
          <a:srgbClr val="2A2A2A"/>
        </a:accent4>
        <a:accent5>
          <a:srgbClr val="ABACD3"/>
        </a:accent5>
        <a:accent6>
          <a:srgbClr val="B95330"/>
        </a:accent6>
        <a:hlink>
          <a:srgbClr val="1F7CD1"/>
        </a:hlink>
        <a:folHlink>
          <a:srgbClr val="6544CE"/>
        </a:folHlink>
      </a:clrScheme>
      <a:clrMap bg1="lt1" tx1="dk1" bg2="lt2" tx2="dk2" accent1="accent1" accent2="accent2" accent3="accent3" accent4="accent4" accent5="accent5" accent6="accent6" hlink="hlink" folHlink="folHlink"/>
    </a:extraClrScheme>
    <a:extraClrScheme>
      <a:clrScheme name="sample 2">
        <a:dk1>
          <a:srgbClr val="333333"/>
        </a:dk1>
        <a:lt1>
          <a:srgbClr val="FFFFFF"/>
        </a:lt1>
        <a:dk2>
          <a:srgbClr val="FFFFFF"/>
        </a:dk2>
        <a:lt2>
          <a:srgbClr val="B2B2B2"/>
        </a:lt2>
        <a:accent1>
          <a:srgbClr val="2C8EC4"/>
        </a:accent1>
        <a:accent2>
          <a:srgbClr val="CFBE6B"/>
        </a:accent2>
        <a:accent3>
          <a:srgbClr val="FFFFFF"/>
        </a:accent3>
        <a:accent4>
          <a:srgbClr val="2A2A2A"/>
        </a:accent4>
        <a:accent5>
          <a:srgbClr val="ACC6DE"/>
        </a:accent5>
        <a:accent6>
          <a:srgbClr val="BBAC60"/>
        </a:accent6>
        <a:hlink>
          <a:srgbClr val="7047D7"/>
        </a:hlink>
        <a:folHlink>
          <a:srgbClr val="185A9C"/>
        </a:folHlink>
      </a:clrScheme>
      <a:clrMap bg1="lt1" tx1="dk1" bg2="lt2" tx2="dk2" accent1="accent1" accent2="accent2" accent3="accent3" accent4="accent4" accent5="accent5" accent6="accent6" hlink="hlink" folHlink="folHlink"/>
    </a:extraClrScheme>
    <a:extraClrScheme>
      <a:clrScheme name="sample 3">
        <a:dk1>
          <a:srgbClr val="4D4D4D"/>
        </a:dk1>
        <a:lt1>
          <a:srgbClr val="FFFFFF"/>
        </a:lt1>
        <a:dk2>
          <a:srgbClr val="FFFFFF"/>
        </a:dk2>
        <a:lt2>
          <a:srgbClr val="B2B2B2"/>
        </a:lt2>
        <a:accent1>
          <a:srgbClr val="058089"/>
        </a:accent1>
        <a:accent2>
          <a:srgbClr val="99CC00"/>
        </a:accent2>
        <a:accent3>
          <a:srgbClr val="FFFFFF"/>
        </a:accent3>
        <a:accent4>
          <a:srgbClr val="404040"/>
        </a:accent4>
        <a:accent5>
          <a:srgbClr val="AAC0C4"/>
        </a:accent5>
        <a:accent6>
          <a:srgbClr val="8AB900"/>
        </a:accent6>
        <a:hlink>
          <a:srgbClr val="2CA9D0"/>
        </a:hlink>
        <a:folHlink>
          <a:srgbClr val="4841D9"/>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cdb2004c042l</Template>
  <TotalTime>197</TotalTime>
  <Words>670</Words>
  <Application>Microsoft Office PowerPoint</Application>
  <PresentationFormat>On-screen Show (4:3)</PresentationFormat>
  <Paragraphs>111</Paragraphs>
  <Slides>18</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6" baseType="lpstr">
      <vt:lpstr>Arial</vt:lpstr>
      <vt:lpstr>Calibri</vt:lpstr>
      <vt:lpstr>Cambria</vt:lpstr>
      <vt:lpstr>Times New Roman</vt:lpstr>
      <vt:lpstr>Verdana</vt:lpstr>
      <vt:lpstr>Wingdings</vt:lpstr>
      <vt:lpstr>cdb2004c042l</vt:lpstr>
      <vt:lpstr>Image</vt:lpstr>
      <vt:lpstr>Interface, Abstract, Inner Class</vt:lpstr>
      <vt:lpstr>Contents</vt:lpstr>
      <vt:lpstr>1. Inheritance</vt:lpstr>
      <vt:lpstr>1. Inheritance</vt:lpstr>
      <vt:lpstr>2. Abstract</vt:lpstr>
      <vt:lpstr>2. Abstract</vt:lpstr>
      <vt:lpstr>3. Interface</vt:lpstr>
      <vt:lpstr>3. Interface</vt:lpstr>
      <vt:lpstr>3. Interface</vt:lpstr>
      <vt:lpstr>3. Interface</vt:lpstr>
      <vt:lpstr>4. Inner class</vt:lpstr>
      <vt:lpstr>Advantage</vt:lpstr>
      <vt:lpstr>The .class File for an Inner Class</vt:lpstr>
      <vt:lpstr>Definitions</vt:lpstr>
      <vt:lpstr>Referring to a Method of the Outer Class</vt:lpstr>
      <vt:lpstr>4. Inner class</vt:lpstr>
      <vt:lpstr>Reference document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hv</dc:creator>
  <cp:lastModifiedBy>anh truong</cp:lastModifiedBy>
  <cp:revision>20</cp:revision>
  <dcterms:created xsi:type="dcterms:W3CDTF">2016-08-24T09:06:45Z</dcterms:created>
  <dcterms:modified xsi:type="dcterms:W3CDTF">2016-08-25T17:57:50Z</dcterms:modified>
</cp:coreProperties>
</file>

<file path=docProps/thumbnail.jpeg>
</file>